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compatMode="1" strictFirstAndLastChars="0" saveSubsetFonts="1">
  <p:sldMasterIdLst>
    <p:sldMasterId id="2147483648" r:id="rId1"/>
  </p:sldMasterIdLst>
  <p:notesMasterIdLst>
    <p:notesMasterId r:id="rId26"/>
  </p:notesMasterIdLst>
  <p:sldIdLst>
    <p:sldId id="256" r:id="rId2"/>
    <p:sldId id="260" r:id="rId3"/>
    <p:sldId id="257" r:id="rId4"/>
    <p:sldId id="317" r:id="rId5"/>
    <p:sldId id="340" r:id="rId6"/>
    <p:sldId id="347" r:id="rId7"/>
    <p:sldId id="343" r:id="rId8"/>
    <p:sldId id="280" r:id="rId9"/>
    <p:sldId id="265" r:id="rId10"/>
    <p:sldId id="318" r:id="rId11"/>
    <p:sldId id="319" r:id="rId12"/>
    <p:sldId id="321" r:id="rId13"/>
    <p:sldId id="322" r:id="rId14"/>
    <p:sldId id="304" r:id="rId15"/>
    <p:sldId id="341" r:id="rId16"/>
    <p:sldId id="342" r:id="rId17"/>
    <p:sldId id="350" r:id="rId18"/>
    <p:sldId id="323" r:id="rId19"/>
    <p:sldId id="330" r:id="rId20"/>
    <p:sldId id="331" r:id="rId21"/>
    <p:sldId id="348" r:id="rId22"/>
    <p:sldId id="349" r:id="rId23"/>
    <p:sldId id="326" r:id="rId24"/>
    <p:sldId id="310" r:id="rId25"/>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1805" autoAdjust="0"/>
    <p:restoredTop sz="86403" autoAdjust="0"/>
  </p:normalViewPr>
  <p:slideViewPr>
    <p:cSldViewPr>
      <p:cViewPr varScale="1">
        <p:scale>
          <a:sx n="37" d="100"/>
          <a:sy n="37" d="100"/>
        </p:scale>
        <p:origin x="192" y="2016"/>
      </p:cViewPr>
      <p:guideLst>
        <p:guide orient="horz" pos="2160"/>
        <p:guide pos="2880"/>
      </p:guideLst>
    </p:cSldViewPr>
  </p:slideViewPr>
  <p:outlineViewPr>
    <p:cViewPr>
      <p:scale>
        <a:sx n="33" d="100"/>
        <a:sy n="33" d="100"/>
      </p:scale>
      <p:origin x="48" y="42396"/>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674C2A5-2B36-3B72-EA30-00ED71960AA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ＭＳ Ｐゴシック" pitchFamily="48" charset="-128"/>
              </a:defRPr>
            </a:lvl1pPr>
          </a:lstStyle>
          <a:p>
            <a:pPr>
              <a:defRPr/>
            </a:pPr>
            <a:endParaRPr lang="en-GB"/>
          </a:p>
        </p:txBody>
      </p:sp>
      <p:sp>
        <p:nvSpPr>
          <p:cNvPr id="3" name="Date Placeholder 2">
            <a:extLst>
              <a:ext uri="{FF2B5EF4-FFF2-40B4-BE49-F238E27FC236}">
                <a16:creationId xmlns:a16="http://schemas.microsoft.com/office/drawing/2014/main" id="{8C699C8E-6AF5-DCF9-D445-D18FF62FF412}"/>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charset="0"/>
                <a:ea typeface="ＭＳ Ｐゴシック" pitchFamily="48" charset="-128"/>
              </a:defRPr>
            </a:lvl1pPr>
          </a:lstStyle>
          <a:p>
            <a:pPr>
              <a:defRPr/>
            </a:pPr>
            <a:fld id="{BD8C8C99-4459-3F42-910A-A4E55B3AB9C3}" type="datetimeFigureOut">
              <a:rPr lang="en-US"/>
              <a:pPr>
                <a:defRPr/>
              </a:pPr>
              <a:t>10/6/24</a:t>
            </a:fld>
            <a:endParaRPr lang="en-GB"/>
          </a:p>
        </p:txBody>
      </p:sp>
      <p:sp>
        <p:nvSpPr>
          <p:cNvPr id="4" name="Slide Image Placeholder 3">
            <a:extLst>
              <a:ext uri="{FF2B5EF4-FFF2-40B4-BE49-F238E27FC236}">
                <a16:creationId xmlns:a16="http://schemas.microsoft.com/office/drawing/2014/main" id="{B6548F31-054B-6E1E-1BCA-498047F3F033}"/>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GB" noProof="0"/>
          </a:p>
        </p:txBody>
      </p:sp>
      <p:sp>
        <p:nvSpPr>
          <p:cNvPr id="5" name="Notes Placeholder 4">
            <a:extLst>
              <a:ext uri="{FF2B5EF4-FFF2-40B4-BE49-F238E27FC236}">
                <a16:creationId xmlns:a16="http://schemas.microsoft.com/office/drawing/2014/main" id="{3AB011D2-47C4-20D5-3822-D2C23BAF78B5}"/>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6" name="Footer Placeholder 5">
            <a:extLst>
              <a:ext uri="{FF2B5EF4-FFF2-40B4-BE49-F238E27FC236}">
                <a16:creationId xmlns:a16="http://schemas.microsoft.com/office/drawing/2014/main" id="{D2324C8B-6C45-0135-1F7E-7286DC4E51C0}"/>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charset="0"/>
                <a:ea typeface="ＭＳ Ｐゴシック" pitchFamily="48" charset="-128"/>
              </a:defRPr>
            </a:lvl1pPr>
          </a:lstStyle>
          <a:p>
            <a:pPr>
              <a:defRPr/>
            </a:pPr>
            <a:endParaRPr lang="en-GB"/>
          </a:p>
        </p:txBody>
      </p:sp>
      <p:sp>
        <p:nvSpPr>
          <p:cNvPr id="7" name="Slide Number Placeholder 6">
            <a:extLst>
              <a:ext uri="{FF2B5EF4-FFF2-40B4-BE49-F238E27FC236}">
                <a16:creationId xmlns:a16="http://schemas.microsoft.com/office/drawing/2014/main" id="{AA9CF74F-52A2-6E1A-2C10-C1E68EF8DFDA}"/>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6F7A06B4-52A1-C845-92D1-B7E7BD6F0F02}"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9118E35F-6B0A-4063-BE32-74E847BBA1D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4CBAAC14-C328-C204-50A9-AE423715130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GB" altLang="en-US"/>
              <a:t>we present the Entity Relationship Diagram (ERD) for our database. The ERD visually represents the structure of our database, showing the entities, their attributes, and the relationships between them. Key entities include Students, Lecturers, Courses, and Research Projects. Each entity has a primary key to uniquely identify records, and foreign keys to establish relationships with other entities. For example, the LecturerID in the Students table links each student to their faculty advisor. This diagram helps us understand the database structure and ensures data integrity by defining clear relationships between entities.</a:t>
            </a:r>
          </a:p>
          <a:p>
            <a:r>
              <a:rPr lang="en-GB" altLang="en-US"/>
              <a:t> </a:t>
            </a:r>
          </a:p>
          <a:p>
            <a:endParaRPr lang="en-GB" altLang="en-US"/>
          </a:p>
        </p:txBody>
      </p:sp>
      <p:sp>
        <p:nvSpPr>
          <p:cNvPr id="9220" name="Slide Number Placeholder 3">
            <a:extLst>
              <a:ext uri="{FF2B5EF4-FFF2-40B4-BE49-F238E27FC236}">
                <a16:creationId xmlns:a16="http://schemas.microsoft.com/office/drawing/2014/main" id="{243EAAC7-8C10-12A4-16BB-94F3BFCAE62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7801B05E-F096-2D4B-A1A1-8443C7BAFA2F}" type="slidenum">
              <a:rPr lang="en-GB" altLang="en-US" sz="1200" smtClean="0"/>
              <a:pPr/>
              <a:t>4</a:t>
            </a:fld>
            <a:endParaRPr lang="en-GB"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Image Placeholder 1">
            <a:extLst>
              <a:ext uri="{FF2B5EF4-FFF2-40B4-BE49-F238E27FC236}">
                <a16:creationId xmlns:a16="http://schemas.microsoft.com/office/drawing/2014/main" id="{58A8F940-3560-9D89-2E91-995C09DE410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Notes Placeholder 2">
            <a:extLst>
              <a:ext uri="{FF2B5EF4-FFF2-40B4-BE49-F238E27FC236}">
                <a16:creationId xmlns:a16="http://schemas.microsoft.com/office/drawing/2014/main" id="{9163FA1E-DF1D-7227-8359-2056998E41C8}"/>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GB" altLang="en-US"/>
              <a:t>This is the construction of our database. The database design includes several tables, each with a primary key to uniquely identify records. For example, the StudentID in the students table and the LecturerID in the lecturer's table. We also use foreign keys to establish relationships between tables and enforce referential integrity. For instance, the Faculty AdvisorID in the students table ensures each student is linked to a valid faculty advisor.</a:t>
            </a:r>
          </a:p>
        </p:txBody>
      </p:sp>
      <p:sp>
        <p:nvSpPr>
          <p:cNvPr id="11268" name="Slide Number Placeholder 3">
            <a:extLst>
              <a:ext uri="{FF2B5EF4-FFF2-40B4-BE49-F238E27FC236}">
                <a16:creationId xmlns:a16="http://schemas.microsoft.com/office/drawing/2014/main" id="{1C8503D9-99EC-BA94-652D-E2C0B4A7D84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C70E714C-0873-A749-9C81-3FB3F07A1095}" type="slidenum">
              <a:rPr lang="en-GB" altLang="en-US" sz="1200" smtClean="0"/>
              <a:pPr/>
              <a:t>5</a:t>
            </a:fld>
            <a:endParaRPr lang="en-GB" alt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2C48F583-E7CB-9C58-6CE3-23F2C9ED249D}"/>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a:extLst>
              <a:ext uri="{FF2B5EF4-FFF2-40B4-BE49-F238E27FC236}">
                <a16:creationId xmlns:a16="http://schemas.microsoft.com/office/drawing/2014/main" id="{CBB5E417-9C53-6CF2-0D47-E2626E7C0DD5}"/>
              </a:ext>
            </a:extLst>
          </p:cNvPr>
          <p:cNvSpPr>
            <a:spLocks noGrp="1"/>
          </p:cNvSpPr>
          <p:nvPr>
            <p:ph type="body" idx="1"/>
          </p:nvPr>
        </p:nvSpPr>
        <p:spPr/>
        <p:txBody>
          <a:bodyPr/>
          <a:lstStyle/>
          <a:p>
            <a:pPr>
              <a:defRPr/>
            </a:pPr>
            <a:r>
              <a:rPr lang="en-GB" kern="100" dirty="0">
                <a:latin typeface="Aptos" panose="020B0004020202020204" pitchFamily="34" charset="0"/>
                <a:ea typeface="Aptos" panose="020B0004020202020204" pitchFamily="34" charset="0"/>
                <a:cs typeface="Times New Roman" panose="02020603050405020304" pitchFamily="18" charset="0"/>
              </a:rPr>
              <a:t>SQL scripts are used to establish relationships between various entities in the university database. The Enrolments table handles the many-to-many relationship between students and courses, while the Advisors table manages the one-to-one relationship between students and their faculty advisors. Additionally, the Teaching Assignments table addresses the many-to-many relationship between lecturers and the courses they teach. Other tables like Research Supervision, Department Staff, and Committees handle one-to-many relationships.</a:t>
            </a:r>
          </a:p>
          <a:p>
            <a:pPr>
              <a:defRPr/>
            </a:pPr>
            <a:endParaRPr lang="en-GB" dirty="0"/>
          </a:p>
        </p:txBody>
      </p:sp>
      <p:sp>
        <p:nvSpPr>
          <p:cNvPr id="13316" name="Slide Number Placeholder 3">
            <a:extLst>
              <a:ext uri="{FF2B5EF4-FFF2-40B4-BE49-F238E27FC236}">
                <a16:creationId xmlns:a16="http://schemas.microsoft.com/office/drawing/2014/main" id="{97384265-37FF-F102-AC6C-4FE5F8A3548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FC666D1D-844E-0046-910C-0786C9C4AE03}" type="slidenum">
              <a:rPr lang="en-GB" altLang="en-US" sz="1200" smtClean="0"/>
              <a:pPr/>
              <a:t>6</a:t>
            </a:fld>
            <a:endParaRPr lang="en-GB" alt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a:extLst>
              <a:ext uri="{FF2B5EF4-FFF2-40B4-BE49-F238E27FC236}">
                <a16:creationId xmlns:a16="http://schemas.microsoft.com/office/drawing/2014/main" id="{BDE7CE2D-8775-3EFA-5120-05FB5B7F39E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a:extLst>
              <a:ext uri="{FF2B5EF4-FFF2-40B4-BE49-F238E27FC236}">
                <a16:creationId xmlns:a16="http://schemas.microsoft.com/office/drawing/2014/main" id="{BF1EEC98-9060-AC1F-D737-1821249EE02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gn="just"/>
            <a:r>
              <a:rPr lang="en-GB" altLang="en-US"/>
              <a:t>Here, we present the SQL scripts used to establish relationships between various entities in the university database. The Enrolments table handles the many-to-many relationship between students and courses, while the Advisors table manages the one-to-one relationship between students and their faculty advisors. Additionally, the Teaching Assignments table addresses the many-to-many relationship between lecturers and the courses they teach. Other tables like Research Supervision, Department Staff, and Committees handle one-to-many relationships</a:t>
            </a:r>
            <a:r>
              <a:rPr lang="en-US" altLang="en-US"/>
              <a:t>Establishes relationships between various entities in the university database. ensuring that lecturers are properly linked to research projects, departments, and committees. These relationships maintain data integrity and facilitate efficient data retrieval</a:t>
            </a:r>
          </a:p>
          <a:p>
            <a:pPr algn="just"/>
            <a:endParaRPr lang="en-US" altLang="en-US"/>
          </a:p>
          <a:p>
            <a:pPr algn="just"/>
            <a:r>
              <a:rPr lang="en-US" altLang="en-US">
                <a:sym typeface="Wingdings" pitchFamily="2" charset="2"/>
              </a:rPr>
              <a:t></a:t>
            </a:r>
            <a:r>
              <a:rPr lang="en-US" altLang="en-US"/>
              <a:t>The Enrollments table handles the many-to-many relationship between students and courses, linking each student to the courses they are enrolled in. </a:t>
            </a:r>
          </a:p>
          <a:p>
            <a:pPr algn="just"/>
            <a:r>
              <a:rPr lang="en-US" altLang="en-US">
                <a:sym typeface="Wingdings" pitchFamily="2" charset="2"/>
              </a:rPr>
              <a:t></a:t>
            </a:r>
            <a:r>
              <a:rPr lang="en-US" altLang="en-US"/>
              <a:t>The Advisors table manages the one-to-one relationship between students and their faculty advisors. </a:t>
            </a:r>
          </a:p>
          <a:p>
            <a:pPr algn="just"/>
            <a:r>
              <a:rPr lang="en-US" altLang="en-US">
                <a:sym typeface="Wingdings" pitchFamily="2" charset="2"/>
              </a:rPr>
              <a:t></a:t>
            </a:r>
            <a:r>
              <a:rPr lang="en-US" altLang="en-US"/>
              <a:t>The Teaching Assignments table addresses the many-to-many relationship between lecturers and the courses they teach. </a:t>
            </a:r>
          </a:p>
          <a:p>
            <a:pPr algn="just"/>
            <a:endParaRPr lang="en-US" altLang="en-US"/>
          </a:p>
          <a:p>
            <a:pPr algn="just"/>
            <a:r>
              <a:rPr lang="en-US" altLang="en-US"/>
              <a:t>-</a:t>
            </a:r>
            <a:r>
              <a:rPr lang="en-US" altLang="en-US">
                <a:sym typeface="Wingdings" pitchFamily="2" charset="2"/>
              </a:rPr>
              <a:t> </a:t>
            </a:r>
            <a:r>
              <a:rPr lang="en-US" altLang="en-US"/>
              <a:t>Other tables like Research Supervision, Department Staff, and Committees handle one-to-many relationships, </a:t>
            </a:r>
            <a:endParaRPr lang="en-GB" altLang="en-US"/>
          </a:p>
          <a:p>
            <a:endParaRPr lang="en-GB" altLang="en-US"/>
          </a:p>
        </p:txBody>
      </p:sp>
      <p:sp>
        <p:nvSpPr>
          <p:cNvPr id="15364" name="Slide Number Placeholder 3">
            <a:extLst>
              <a:ext uri="{FF2B5EF4-FFF2-40B4-BE49-F238E27FC236}">
                <a16:creationId xmlns:a16="http://schemas.microsoft.com/office/drawing/2014/main" id="{1FB4C2F2-087E-3AB0-5902-5A0279F0DA9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0241C07A-7959-5046-B6DB-6D701B345424}" type="slidenum">
              <a:rPr lang="en-GB" altLang="en-US" sz="1200" smtClean="0"/>
              <a:pPr/>
              <a:t>7</a:t>
            </a:fld>
            <a:endParaRPr lang="en-GB" altLang="en-US"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2DB2A10A-C0B9-972E-2A2E-A83D4E6544C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D54C5352-B271-7C27-525F-3C611F3CF38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GB" altLang="en-US"/>
              <a:t> </a:t>
            </a:r>
          </a:p>
          <a:p>
            <a:r>
              <a:rPr lang="en-GB" altLang="en-US"/>
              <a:t>we will discuss the insertion of dummy data into our database. This dummy data helps us test the functionality and relationships within our database. First, we have inserted data for five research groups, each with a unique focus area and a lead researcher. For example, the 'AI Research Group' focuses on Artificial Intelligence and is led by researcher ID 1. Next, we have added ten lecturers, each associated with a specific department, academic qualifications, areas of expertise, course load, research interests, publications, and a research group ID. For instance, Emily White from the Computer Science department specializes in Artificial Intelligence and is part of the AI Research Group. We have also included data for ten students, detailing their names, dates of birth, contact information, programs enrolled, years of study, current grades, graduation status, disciplinary records, and faculty advisor IDs. For example, Alice Smith is a third-year Computer Science student with a current grade of 85 and no disciplinary records, advised by faculty advisor ID 1. The input of Other data are similar....</a:t>
            </a:r>
          </a:p>
          <a:p>
            <a:r>
              <a:rPr lang="en-GB" altLang="en-US"/>
              <a:t> </a:t>
            </a:r>
          </a:p>
          <a:p>
            <a:endParaRPr lang="en-GB" altLang="en-US"/>
          </a:p>
        </p:txBody>
      </p:sp>
      <p:sp>
        <p:nvSpPr>
          <p:cNvPr id="17412" name="Slide Number Placeholder 3">
            <a:extLst>
              <a:ext uri="{FF2B5EF4-FFF2-40B4-BE49-F238E27FC236}">
                <a16:creationId xmlns:a16="http://schemas.microsoft.com/office/drawing/2014/main" id="{4A2958D7-D0CF-AC9D-BF68-0B1F7647187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A38B5953-31AB-8748-83C1-08E4CD7D210E}" type="slidenum">
              <a:rPr lang="en-GB" altLang="en-US" sz="1200" smtClean="0"/>
              <a:pPr/>
              <a:t>8</a:t>
            </a:fld>
            <a:endParaRPr lang="en-GB" altLang="en-US"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98973005-8BBE-74A1-DB1E-2506A51B4AA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E27A631E-4850-D83A-62C5-9FA2D79D7A1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GB" altLang="en-US"/>
              <a:t>how to view the data in our SQL tables for research projects, lecturers, and students, we have created several SQL queries to retrieve data from these tables, allowing us to verify that the data has been correctly inserted and to perform various operations on the data. e.g. , to view the data of research projects, we use the query SELECT * FROM Research Projects;. This query retrieves all the records from the Research Projects table, displaying information such as project titles, principal investigators, funding sources, team members, publications, and outcomes. Similarly, we can view the data of lecturers using the query SELECT * FROM Lecturers;. This query retrieves all the records from the Lecturers table, showing details like lecturer names, departments, academic qualifications, areas of expertise, course loads, research interests, publications, and research group IDs.</a:t>
            </a:r>
          </a:p>
          <a:p>
            <a:r>
              <a:rPr lang="en-GB" altLang="en-US"/>
              <a:t> </a:t>
            </a:r>
          </a:p>
          <a:p>
            <a:r>
              <a:rPr lang="en-GB" altLang="en-US"/>
              <a:t>We also have a query to view the data of students using SELECT * FROM Students;. This query retrieves all the records from the Students table, displaying information such as student names, dates of birth, contact information, programs enrolled, years of study, current grades, graduation status, disciplinary records, and faculty advisor IDs.</a:t>
            </a:r>
          </a:p>
          <a:p>
            <a:endParaRPr lang="en-GB" altLang="en-US"/>
          </a:p>
        </p:txBody>
      </p:sp>
      <p:sp>
        <p:nvSpPr>
          <p:cNvPr id="19460" name="Slide Number Placeholder 3">
            <a:extLst>
              <a:ext uri="{FF2B5EF4-FFF2-40B4-BE49-F238E27FC236}">
                <a16:creationId xmlns:a16="http://schemas.microsoft.com/office/drawing/2014/main" id="{6E83D4F8-13C1-A295-4AA1-BAD49749E6B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7283A7C8-8D2E-074E-92E3-2AFCB84BFD13}" type="slidenum">
              <a:rPr lang="en-GB" altLang="en-US" sz="1200" smtClean="0"/>
              <a:pPr/>
              <a:t>9</a:t>
            </a:fld>
            <a:endParaRPr lang="en-GB" alt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a:extLst>
              <a:ext uri="{FF2B5EF4-FFF2-40B4-BE49-F238E27FC236}">
                <a16:creationId xmlns:a16="http://schemas.microsoft.com/office/drawing/2014/main" id="{FDC98A91-9DA2-C6FA-6F37-199FE33AFE7C}"/>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Notes Placeholder 2">
            <a:extLst>
              <a:ext uri="{FF2B5EF4-FFF2-40B4-BE49-F238E27FC236}">
                <a16:creationId xmlns:a16="http://schemas.microsoft.com/office/drawing/2014/main" id="{59A209A0-0FA2-A12F-07C5-431C47C49A6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GB" altLang="en-US"/>
              <a:t>This slides presented the SQL tables for non-academic staff, programs, course details, and departments. We also use the queries SELECT * FROM Non AcademicStaff;, SELECT * FROM Programs;, SELECT * FROM Courses;, and SELECT * FROM Departments; to retrieve all records from these tables. This helps us ensure data integrity and perform various operations on the data.</a:t>
            </a:r>
          </a:p>
          <a:p>
            <a:r>
              <a:rPr lang="en-GB" altLang="en-US"/>
              <a:t> </a:t>
            </a:r>
          </a:p>
          <a:p>
            <a:endParaRPr lang="en-GB" altLang="en-US"/>
          </a:p>
        </p:txBody>
      </p:sp>
      <p:sp>
        <p:nvSpPr>
          <p:cNvPr id="21508" name="Slide Number Placeholder 3">
            <a:extLst>
              <a:ext uri="{FF2B5EF4-FFF2-40B4-BE49-F238E27FC236}">
                <a16:creationId xmlns:a16="http://schemas.microsoft.com/office/drawing/2014/main" id="{DA88B271-F707-8C18-386A-2C90F62D1FA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D7948550-64FE-C24B-B6E7-668A88EA7451}" type="slidenum">
              <a:rPr lang="en-GB" altLang="en-US" sz="1200" smtClean="0"/>
              <a:pPr/>
              <a:t>10</a:t>
            </a:fld>
            <a:endParaRPr lang="en-GB" altLang="en-US" sz="120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 name="Picture 18" descr="title">
            <a:extLst>
              <a:ext uri="{FF2B5EF4-FFF2-40B4-BE49-F238E27FC236}">
                <a16:creationId xmlns:a16="http://schemas.microsoft.com/office/drawing/2014/main" id="{C6B56FBE-7CBB-1579-BD1A-E16DF320C79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76200"/>
            <a:ext cx="9144000" cy="696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6" name="Rectangle 14"/>
          <p:cNvSpPr>
            <a:spLocks noGrp="1" noChangeArrowheads="1"/>
          </p:cNvSpPr>
          <p:nvPr>
            <p:ph type="ctrTitle"/>
          </p:nvPr>
        </p:nvSpPr>
        <p:spPr>
          <a:xfrm>
            <a:off x="5562600" y="2286000"/>
            <a:ext cx="3352800" cy="1143000"/>
          </a:xfrm>
        </p:spPr>
        <p:txBody>
          <a:bodyPr/>
          <a:lstStyle>
            <a:lvl1pPr>
              <a:defRPr sz="1500">
                <a:solidFill>
                  <a:schemeClr val="bg1"/>
                </a:solidFill>
              </a:defRPr>
            </a:lvl1pPr>
          </a:lstStyle>
          <a:p>
            <a:r>
              <a:rPr lang="en-US"/>
              <a:t>Click to edit Master title style</a:t>
            </a:r>
          </a:p>
        </p:txBody>
      </p:sp>
      <p:sp>
        <p:nvSpPr>
          <p:cNvPr id="3087" name="Rectangle 15"/>
          <p:cNvSpPr>
            <a:spLocks noGrp="1" noChangeArrowheads="1"/>
          </p:cNvSpPr>
          <p:nvPr>
            <p:ph type="subTitle" idx="1"/>
          </p:nvPr>
        </p:nvSpPr>
        <p:spPr>
          <a:xfrm>
            <a:off x="5562600" y="3505200"/>
            <a:ext cx="3352800" cy="1752600"/>
          </a:xfrm>
        </p:spPr>
        <p:txBody>
          <a:bodyPr/>
          <a:lstStyle>
            <a:lvl1pPr marL="0" indent="0">
              <a:defRPr sz="1200">
                <a:solidFill>
                  <a:schemeClr val="bg1"/>
                </a:solidFill>
              </a:defRPr>
            </a:lvl1pPr>
          </a:lstStyle>
          <a:p>
            <a:r>
              <a:rPr lang="en-US"/>
              <a:t>Click to edit Master subtitle style</a:t>
            </a:r>
          </a:p>
        </p:txBody>
      </p:sp>
    </p:spTree>
    <p:extLst>
      <p:ext uri="{BB962C8B-B14F-4D97-AF65-F5344CB8AC3E}">
        <p14:creationId xmlns:p14="http://schemas.microsoft.com/office/powerpoint/2010/main" val="4090737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226792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381000"/>
            <a:ext cx="1943100" cy="5943600"/>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685800" y="381000"/>
            <a:ext cx="5676900" cy="5943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423491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5" descr="LVP_UNI_LOGO_Pantone1">
            <a:extLst>
              <a:ext uri="{FF2B5EF4-FFF2-40B4-BE49-F238E27FC236}">
                <a16:creationId xmlns:a16="http://schemas.microsoft.com/office/drawing/2014/main" id="{3C54D120-6512-7018-4DE4-F2D7029207A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81000" y="6019800"/>
            <a:ext cx="1905000" cy="44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310484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1605465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85800" y="1371600"/>
            <a:ext cx="38100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371600"/>
            <a:ext cx="38100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546900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259068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074656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1704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499898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76038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32188F73-5FB8-05E2-1FE6-C6A39A252BFB}"/>
              </a:ext>
            </a:extLst>
          </p:cNvPr>
          <p:cNvSpPr>
            <a:spLocks noGrp="1" noChangeArrowheads="1"/>
          </p:cNvSpPr>
          <p:nvPr>
            <p:ph type="title"/>
          </p:nvPr>
        </p:nvSpPr>
        <p:spPr bwMode="auto">
          <a:xfrm>
            <a:off x="685800" y="381000"/>
            <a:ext cx="7772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0DE6C1BC-7809-ED37-CC85-232BCCE17046}"/>
              </a:ext>
            </a:extLst>
          </p:cNvPr>
          <p:cNvSpPr>
            <a:spLocks noGrp="1" noChangeArrowheads="1"/>
          </p:cNvSpPr>
          <p:nvPr>
            <p:ph type="body" idx="1"/>
          </p:nvPr>
        </p:nvSpPr>
        <p:spPr bwMode="auto">
          <a:xfrm>
            <a:off x="685800" y="1371600"/>
            <a:ext cx="77724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cSld>
  <p:clrMap bg1="lt1" tx1="dk1" bg2="lt2" tx2="dk2" accent1="accent1" accent2="accent2" accent3="accent3" accent4="accent4" accent5="accent5" accent6="accent6" hlink="hlink" folHlink="folHlink"/>
  <p:sldLayoutIdLst>
    <p:sldLayoutId id="2147483875" r:id="rId1"/>
    <p:sldLayoutId id="2147483876"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4" r:id="rId11"/>
  </p:sldLayoutIdLst>
  <p:txStyles>
    <p:titleStyle>
      <a:lvl1pPr algn="l" rtl="0" eaLnBrk="0" fontAlgn="base" hangingPunct="0">
        <a:spcBef>
          <a:spcPct val="0"/>
        </a:spcBef>
        <a:spcAft>
          <a:spcPct val="0"/>
        </a:spcAft>
        <a:defRPr sz="3000">
          <a:solidFill>
            <a:srgbClr val="956700"/>
          </a:solidFill>
          <a:latin typeface="+mj-lt"/>
          <a:ea typeface="MS PGothic" panose="020B0600070205080204" pitchFamily="34" charset="-128"/>
          <a:cs typeface="+mj-cs"/>
        </a:defRPr>
      </a:lvl1pPr>
      <a:lvl2pPr algn="l" rtl="0" eaLnBrk="0" fontAlgn="base" hangingPunct="0">
        <a:spcBef>
          <a:spcPct val="0"/>
        </a:spcBef>
        <a:spcAft>
          <a:spcPct val="0"/>
        </a:spcAft>
        <a:defRPr sz="3000">
          <a:solidFill>
            <a:srgbClr val="956700"/>
          </a:solidFill>
          <a:latin typeface="Arial" charset="0"/>
          <a:ea typeface="MS PGothic" panose="020B0600070205080204" pitchFamily="34" charset="-128"/>
        </a:defRPr>
      </a:lvl2pPr>
      <a:lvl3pPr algn="l" rtl="0" eaLnBrk="0" fontAlgn="base" hangingPunct="0">
        <a:spcBef>
          <a:spcPct val="0"/>
        </a:spcBef>
        <a:spcAft>
          <a:spcPct val="0"/>
        </a:spcAft>
        <a:defRPr sz="3000">
          <a:solidFill>
            <a:srgbClr val="956700"/>
          </a:solidFill>
          <a:latin typeface="Arial" charset="0"/>
          <a:ea typeface="MS PGothic" panose="020B0600070205080204" pitchFamily="34" charset="-128"/>
        </a:defRPr>
      </a:lvl3pPr>
      <a:lvl4pPr algn="l" rtl="0" eaLnBrk="0" fontAlgn="base" hangingPunct="0">
        <a:spcBef>
          <a:spcPct val="0"/>
        </a:spcBef>
        <a:spcAft>
          <a:spcPct val="0"/>
        </a:spcAft>
        <a:defRPr sz="3000">
          <a:solidFill>
            <a:srgbClr val="956700"/>
          </a:solidFill>
          <a:latin typeface="Arial" charset="0"/>
          <a:ea typeface="MS PGothic" panose="020B0600070205080204" pitchFamily="34" charset="-128"/>
        </a:defRPr>
      </a:lvl4pPr>
      <a:lvl5pPr algn="l" rtl="0" eaLnBrk="0" fontAlgn="base" hangingPunct="0">
        <a:spcBef>
          <a:spcPct val="0"/>
        </a:spcBef>
        <a:spcAft>
          <a:spcPct val="0"/>
        </a:spcAft>
        <a:defRPr sz="3000">
          <a:solidFill>
            <a:srgbClr val="956700"/>
          </a:solidFill>
          <a:latin typeface="Arial" charset="0"/>
          <a:ea typeface="MS PGothic" panose="020B0600070205080204" pitchFamily="34" charset="-128"/>
        </a:defRPr>
      </a:lvl5pPr>
      <a:lvl6pPr marL="457200" algn="l" rtl="0" fontAlgn="base">
        <a:spcBef>
          <a:spcPct val="0"/>
        </a:spcBef>
        <a:spcAft>
          <a:spcPct val="0"/>
        </a:spcAft>
        <a:defRPr sz="3000">
          <a:solidFill>
            <a:srgbClr val="956700"/>
          </a:solidFill>
          <a:latin typeface="Arial" charset="0"/>
          <a:ea typeface="ＭＳ Ｐゴシック" pitchFamily="48" charset="-128"/>
        </a:defRPr>
      </a:lvl6pPr>
      <a:lvl7pPr marL="914400" algn="l" rtl="0" fontAlgn="base">
        <a:spcBef>
          <a:spcPct val="0"/>
        </a:spcBef>
        <a:spcAft>
          <a:spcPct val="0"/>
        </a:spcAft>
        <a:defRPr sz="3000">
          <a:solidFill>
            <a:srgbClr val="956700"/>
          </a:solidFill>
          <a:latin typeface="Arial" charset="0"/>
          <a:ea typeface="ＭＳ Ｐゴシック" pitchFamily="48" charset="-128"/>
        </a:defRPr>
      </a:lvl7pPr>
      <a:lvl8pPr marL="1371600" algn="l" rtl="0" fontAlgn="base">
        <a:spcBef>
          <a:spcPct val="0"/>
        </a:spcBef>
        <a:spcAft>
          <a:spcPct val="0"/>
        </a:spcAft>
        <a:defRPr sz="3000">
          <a:solidFill>
            <a:srgbClr val="956700"/>
          </a:solidFill>
          <a:latin typeface="Arial" charset="0"/>
          <a:ea typeface="ＭＳ Ｐゴシック" pitchFamily="48" charset="-128"/>
        </a:defRPr>
      </a:lvl8pPr>
      <a:lvl9pPr marL="1828800" algn="l" rtl="0" fontAlgn="base">
        <a:spcBef>
          <a:spcPct val="0"/>
        </a:spcBef>
        <a:spcAft>
          <a:spcPct val="0"/>
        </a:spcAft>
        <a:defRPr sz="3000">
          <a:solidFill>
            <a:srgbClr val="956700"/>
          </a:solidFill>
          <a:latin typeface="Arial" charset="0"/>
          <a:ea typeface="ＭＳ Ｐゴシック" pitchFamily="48" charset="-128"/>
        </a:defRPr>
      </a:lvl9pPr>
    </p:titleStyle>
    <p:bodyStyle>
      <a:lvl1pPr marL="342900" indent="-342900" algn="l" rtl="0" eaLnBrk="0" fontAlgn="base" hangingPunct="0">
        <a:spcBef>
          <a:spcPct val="20000"/>
        </a:spcBef>
        <a:spcAft>
          <a:spcPct val="0"/>
        </a:spcAft>
        <a:defRPr>
          <a:solidFill>
            <a:schemeClr val="tx1"/>
          </a:solidFill>
          <a:latin typeface="+mn-lt"/>
          <a:ea typeface="MS PGothic" panose="020B0600070205080204" pitchFamily="34" charset="-128"/>
          <a:cs typeface="+mn-cs"/>
        </a:defRPr>
      </a:lvl1pPr>
      <a:lvl2pPr marL="742950" indent="-285750" algn="l" rtl="0" eaLnBrk="0" fontAlgn="base" hangingPunct="0">
        <a:spcBef>
          <a:spcPct val="20000"/>
        </a:spcBef>
        <a:spcAft>
          <a:spcPct val="0"/>
        </a:spcAft>
        <a:defRPr sz="1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defRPr sz="1400">
          <a:solidFill>
            <a:schemeClr val="tx1"/>
          </a:solidFill>
          <a:latin typeface="+mn-lt"/>
          <a:ea typeface="MS PGothic" panose="020B0600070205080204" pitchFamily="34" charset="-128"/>
        </a:defRPr>
      </a:lvl3pPr>
      <a:lvl4pPr marL="1600200" indent="-228600" algn="l" rtl="0" eaLnBrk="0" fontAlgn="base" hangingPunct="0">
        <a:spcBef>
          <a:spcPct val="20000"/>
        </a:spcBef>
        <a:spcAft>
          <a:spcPct val="0"/>
        </a:spcAft>
        <a:defRPr sz="1200">
          <a:solidFill>
            <a:schemeClr val="tx1"/>
          </a:solidFill>
          <a:latin typeface="+mn-lt"/>
          <a:ea typeface="MS PGothic" panose="020B0600070205080204" pitchFamily="34" charset="-128"/>
        </a:defRPr>
      </a:lvl4pPr>
      <a:lvl5pPr marL="2057400" indent="-228600" algn="l" rtl="0" eaLnBrk="0" fontAlgn="base" hangingPunct="0">
        <a:spcBef>
          <a:spcPct val="20000"/>
        </a:spcBef>
        <a:spcAft>
          <a:spcPct val="0"/>
        </a:spcAft>
        <a:defRPr sz="1000">
          <a:solidFill>
            <a:schemeClr val="tx1"/>
          </a:solidFill>
          <a:latin typeface="+mn-lt"/>
          <a:ea typeface="MS PGothic" panose="020B0600070205080204" pitchFamily="34" charset="-128"/>
        </a:defRPr>
      </a:lvl5pPr>
      <a:lvl6pPr marL="2514600" indent="-228600" algn="l" rtl="0" fontAlgn="base">
        <a:spcBef>
          <a:spcPct val="20000"/>
        </a:spcBef>
        <a:spcAft>
          <a:spcPct val="0"/>
        </a:spcAft>
        <a:defRPr sz="1000">
          <a:solidFill>
            <a:schemeClr val="tx1"/>
          </a:solidFill>
          <a:latin typeface="+mn-lt"/>
          <a:ea typeface="+mn-ea"/>
        </a:defRPr>
      </a:lvl6pPr>
      <a:lvl7pPr marL="2971800" indent="-228600" algn="l" rtl="0" fontAlgn="base">
        <a:spcBef>
          <a:spcPct val="20000"/>
        </a:spcBef>
        <a:spcAft>
          <a:spcPct val="0"/>
        </a:spcAft>
        <a:defRPr sz="1000">
          <a:solidFill>
            <a:schemeClr val="tx1"/>
          </a:solidFill>
          <a:latin typeface="+mn-lt"/>
          <a:ea typeface="+mn-ea"/>
        </a:defRPr>
      </a:lvl7pPr>
      <a:lvl8pPr marL="3429000" indent="-228600" algn="l" rtl="0" fontAlgn="base">
        <a:spcBef>
          <a:spcPct val="20000"/>
        </a:spcBef>
        <a:spcAft>
          <a:spcPct val="0"/>
        </a:spcAft>
        <a:defRPr sz="1000">
          <a:solidFill>
            <a:schemeClr val="tx1"/>
          </a:solidFill>
          <a:latin typeface="+mn-lt"/>
          <a:ea typeface="+mn-ea"/>
        </a:defRPr>
      </a:lvl8pPr>
      <a:lvl9pPr marL="3886200" indent="-228600" algn="l" rtl="0" fontAlgn="base">
        <a:spcBef>
          <a:spcPct val="20000"/>
        </a:spcBef>
        <a:spcAft>
          <a:spcPct val="0"/>
        </a:spcAft>
        <a:defRPr sz="1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rturoVegal/GroupA_Databases/blob/main/requirements.txt" TargetMode="External"/><Relationship Id="rId2" Type="http://schemas.openxmlformats.org/officeDocument/2006/relationships/hyperlink" Target="https://github.com/ArturoVegal/GroupA_Databases/blob/master/README.md" TargetMode="Externa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theuniversityofliverpool-my.sharepoint.com/:v:/r/personal/sgjvegal_liverpool_ac_uk/Documents/Microsoft%20Teams%20Chat%20Files/Screen%20Recording%202024-10-04%20at%2020.59.47.mov?csf=1&amp;web=1&amp;e=O7Edqm&amp;nav=eyJwbGF5YmFja09wdGlvbnMiOnt9LCJyZWZlcnJhbEluZm8iOnsicmVmZXJyYWxBcHAiOiJTdHJlYW1XZWJBcHAiLCJyZWZlcnJhbE1vZGUiOiJtaXMiLCJyZWZlcnJhbFZpZXciOiJwb3N0cm9sbC1jb3B5bGluayIsInJlZmVycmFsUGxheWJhY2tTZXNzaW9uSWQiOiJlZDQ1YjYzNi03YjcxLTQ1Y2YtOGRmMS1mOTBkM2M5MWY0NzAifX0%3D"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86EA4708-E390-3441-4581-F27A98EC341D}"/>
              </a:ext>
            </a:extLst>
          </p:cNvPr>
          <p:cNvSpPr>
            <a:spLocks noGrp="1" noChangeArrowheads="1"/>
          </p:cNvSpPr>
          <p:nvPr>
            <p:ph type="ctrTitle"/>
          </p:nvPr>
        </p:nvSpPr>
        <p:spPr>
          <a:xfrm>
            <a:off x="263525" y="404813"/>
            <a:ext cx="4176713" cy="2381250"/>
          </a:xfrm>
        </p:spPr>
        <p:txBody>
          <a:bodyPr/>
          <a:lstStyle/>
          <a:p>
            <a:r>
              <a:rPr lang="en-GB" altLang="en-US" sz="4400">
                <a:latin typeface="Calibri" panose="020F0502020204030204" pitchFamily="34" charset="0"/>
                <a:cs typeface="Calibri" panose="020F0502020204030204" pitchFamily="34" charset="0"/>
              </a:rPr>
              <a:t>Database Connection Assignment</a:t>
            </a:r>
          </a:p>
        </p:txBody>
      </p:sp>
      <p:sp>
        <p:nvSpPr>
          <p:cNvPr id="5" name="Subtitle 2">
            <a:extLst>
              <a:ext uri="{FF2B5EF4-FFF2-40B4-BE49-F238E27FC236}">
                <a16:creationId xmlns:a16="http://schemas.microsoft.com/office/drawing/2014/main" id="{5D662658-BD89-24DA-8AB9-A58886C5FF44}"/>
              </a:ext>
            </a:extLst>
          </p:cNvPr>
          <p:cNvSpPr>
            <a:spLocks noGrp="1"/>
          </p:cNvSpPr>
          <p:nvPr>
            <p:ph type="subTitle" idx="1"/>
          </p:nvPr>
        </p:nvSpPr>
        <p:spPr>
          <a:xfrm>
            <a:off x="282575" y="2936875"/>
            <a:ext cx="4171950" cy="2271713"/>
          </a:xfrm>
        </p:spPr>
        <p:txBody>
          <a:bodyPr>
            <a:normAutofit fontScale="32500" lnSpcReduction="20000"/>
          </a:bodyPr>
          <a:lstStyle/>
          <a:p>
            <a:pPr>
              <a:lnSpc>
                <a:spcPct val="110000"/>
              </a:lnSpc>
              <a:defRPr/>
            </a:pPr>
            <a:r>
              <a:rPr lang="en-GB" sz="4400" dirty="0">
                <a:latin typeface="Calibri" panose="020F0502020204030204" pitchFamily="34" charset="0"/>
                <a:cs typeface="Calibri" panose="020F0502020204030204" pitchFamily="34" charset="0"/>
              </a:rPr>
              <a:t>Authors </a:t>
            </a:r>
          </a:p>
          <a:p>
            <a:pPr>
              <a:lnSpc>
                <a:spcPct val="110000"/>
              </a:lnSpc>
              <a:defRPr/>
            </a:pPr>
            <a:r>
              <a:rPr lang="en-GB" sz="4400" dirty="0">
                <a:latin typeface="Calibri" panose="020F0502020204030204" pitchFamily="34" charset="0"/>
                <a:cs typeface="Calibri" panose="020F0502020204030204" pitchFamily="34" charset="0"/>
              </a:rPr>
              <a:t>1.Azhar Shaheer Badal</a:t>
            </a:r>
          </a:p>
          <a:p>
            <a:pPr>
              <a:lnSpc>
                <a:spcPct val="110000"/>
              </a:lnSpc>
              <a:defRPr/>
            </a:pPr>
            <a:r>
              <a:rPr lang="en-GB" sz="4400" dirty="0">
                <a:latin typeface="Calibri" panose="020F0502020204030204" pitchFamily="34" charset="0"/>
                <a:cs typeface="Calibri" panose="020F0502020204030204" pitchFamily="34" charset="0"/>
              </a:rPr>
              <a:t>2.Chit Wui Lam</a:t>
            </a:r>
          </a:p>
          <a:p>
            <a:pPr>
              <a:lnSpc>
                <a:spcPct val="110000"/>
              </a:lnSpc>
              <a:defRPr/>
            </a:pPr>
            <a:r>
              <a:rPr lang="en-GB" sz="4400" dirty="0">
                <a:latin typeface="Calibri" panose="020F0502020204030204" pitchFamily="34" charset="0"/>
                <a:cs typeface="Calibri" panose="020F0502020204030204" pitchFamily="34" charset="0"/>
              </a:rPr>
              <a:t>3.Tony Machado</a:t>
            </a:r>
          </a:p>
          <a:p>
            <a:pPr>
              <a:lnSpc>
                <a:spcPct val="110000"/>
              </a:lnSpc>
              <a:defRPr/>
            </a:pPr>
            <a:r>
              <a:rPr lang="en-GB" sz="4400" dirty="0">
                <a:latin typeface="Calibri" panose="020F0502020204030204" pitchFamily="34" charset="0"/>
                <a:cs typeface="Calibri" panose="020F0502020204030204" pitchFamily="34" charset="0"/>
              </a:rPr>
              <a:t>4.Jose Arturo Vega Lopez</a:t>
            </a:r>
          </a:p>
          <a:p>
            <a:pPr>
              <a:lnSpc>
                <a:spcPct val="110000"/>
              </a:lnSpc>
              <a:defRPr/>
            </a:pPr>
            <a:r>
              <a:rPr lang="en-GB" sz="4400" dirty="0">
                <a:latin typeface="Calibri" panose="020F0502020204030204" pitchFamily="34" charset="0"/>
                <a:cs typeface="Calibri" panose="020F0502020204030204" pitchFamily="34" charset="0"/>
              </a:rPr>
              <a:t>5.Yung yu Wan</a:t>
            </a:r>
          </a:p>
          <a:p>
            <a:pPr>
              <a:lnSpc>
                <a:spcPct val="110000"/>
              </a:lnSpc>
              <a:defRPr/>
            </a:pPr>
            <a:r>
              <a:rPr lang="en-GB" sz="4400" dirty="0">
                <a:latin typeface="Calibri" panose="020F0502020204030204" pitchFamily="34" charset="0"/>
                <a:cs typeface="Calibri" panose="020F0502020204030204" pitchFamily="34" charset="0"/>
              </a:rPr>
              <a:t>MSC Data Science and Artificial Intelligence</a:t>
            </a:r>
          </a:p>
          <a:p>
            <a:pPr>
              <a:lnSpc>
                <a:spcPct val="110000"/>
              </a:lnSpc>
              <a:defRPr/>
            </a:pPr>
            <a:r>
              <a:rPr lang="en-GB" sz="4400" dirty="0">
                <a:latin typeface="Calibri" panose="020F0502020204030204" pitchFamily="34" charset="0"/>
                <a:cs typeface="Calibri" panose="020F0502020204030204" pitchFamily="34" charset="0"/>
              </a:rPr>
              <a:t>Module :-CSCK542 Databases and Information systems </a:t>
            </a:r>
          </a:p>
          <a:p>
            <a:pPr>
              <a:lnSpc>
                <a:spcPct val="110000"/>
              </a:lnSpc>
              <a:defRPr/>
            </a:pPr>
            <a:endParaRPr lang="en-GB" sz="2800" dirty="0"/>
          </a:p>
          <a:p>
            <a:pPr>
              <a:lnSpc>
                <a:spcPct val="110000"/>
              </a:lnSpc>
              <a:defRPr/>
            </a:pPr>
            <a:endParaRPr lang="en-GB" sz="2800" dirty="0"/>
          </a:p>
          <a:p>
            <a:pPr>
              <a:lnSpc>
                <a:spcPct val="110000"/>
              </a:lnSpc>
              <a:defRPr/>
            </a:pPr>
            <a:endParaRPr lang="en-GB" sz="400" dirty="0"/>
          </a:p>
        </p:txBody>
      </p:sp>
      <p:pic>
        <p:nvPicPr>
          <p:cNvPr id="5124" name="Video 4" descr="Computer Servers">
            <a:extLst>
              <a:ext uri="{FF2B5EF4-FFF2-40B4-BE49-F238E27FC236}">
                <a16:creationId xmlns:a16="http://schemas.microsoft.com/office/drawing/2014/main" id="{81382C04-6F51-A2DF-2E9A-101D2CFFF0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2" b="282"/>
          <a:stretch>
            <a:fillRect/>
          </a:stretch>
        </p:blipFill>
        <p:spPr bwMode="auto">
          <a:xfrm>
            <a:off x="4787900" y="1484313"/>
            <a:ext cx="3949700" cy="278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4">
            <a:extLst>
              <a:ext uri="{FF2B5EF4-FFF2-40B4-BE49-F238E27FC236}">
                <a16:creationId xmlns:a16="http://schemas.microsoft.com/office/drawing/2014/main" id="{F3751C73-1091-EEEC-838D-ACA456FA7B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08038"/>
            <a:ext cx="3924300"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a:extLst>
              <a:ext uri="{FF2B5EF4-FFF2-40B4-BE49-F238E27FC236}">
                <a16:creationId xmlns:a16="http://schemas.microsoft.com/office/drawing/2014/main" id="{5664EE0B-62B2-9FD4-5487-B53E7BD20DD6}"/>
              </a:ext>
            </a:extLst>
          </p:cNvPr>
          <p:cNvSpPr/>
          <p:nvPr/>
        </p:nvSpPr>
        <p:spPr>
          <a:xfrm>
            <a:off x="325438" y="374650"/>
            <a:ext cx="1655762" cy="433388"/>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GB" sz="1200" dirty="0"/>
              <a:t>NA staffs</a:t>
            </a:r>
          </a:p>
        </p:txBody>
      </p:sp>
      <p:sp>
        <p:nvSpPr>
          <p:cNvPr id="20484" name="Title 1">
            <a:extLst>
              <a:ext uri="{FF2B5EF4-FFF2-40B4-BE49-F238E27FC236}">
                <a16:creationId xmlns:a16="http://schemas.microsoft.com/office/drawing/2014/main" id="{46646C32-9042-EDF9-6C1A-89D62A6DF92A}"/>
              </a:ext>
            </a:extLst>
          </p:cNvPr>
          <p:cNvSpPr>
            <a:spLocks noGrp="1" noChangeArrowheads="1"/>
          </p:cNvSpPr>
          <p:nvPr>
            <p:ph type="title"/>
          </p:nvPr>
        </p:nvSpPr>
        <p:spPr>
          <a:xfrm>
            <a:off x="1238250" y="58738"/>
            <a:ext cx="4500563" cy="493712"/>
          </a:xfrm>
        </p:spPr>
        <p:txBody>
          <a:bodyPr/>
          <a:lstStyle/>
          <a:p>
            <a:pPr algn="ctr"/>
            <a:r>
              <a:rPr lang="en-GB" altLang="en-NL" sz="1600"/>
              <a:t>Tables generated in SQL</a:t>
            </a:r>
            <a:br>
              <a:rPr lang="en-GB" altLang="en-NL" sz="1600"/>
            </a:br>
            <a:endParaRPr lang="en-GB" altLang="en-US" sz="1600"/>
          </a:p>
        </p:txBody>
      </p:sp>
      <p:sp>
        <p:nvSpPr>
          <p:cNvPr id="2" name="Rectangle 1">
            <a:extLst>
              <a:ext uri="{FF2B5EF4-FFF2-40B4-BE49-F238E27FC236}">
                <a16:creationId xmlns:a16="http://schemas.microsoft.com/office/drawing/2014/main" id="{D6D20596-2DF9-B430-EC55-8523E2EB4163}"/>
              </a:ext>
            </a:extLst>
          </p:cNvPr>
          <p:cNvSpPr/>
          <p:nvPr/>
        </p:nvSpPr>
        <p:spPr>
          <a:xfrm>
            <a:off x="823913" y="2692400"/>
            <a:ext cx="1157287" cy="344488"/>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GB" sz="1200" dirty="0"/>
              <a:t>programs</a:t>
            </a:r>
          </a:p>
        </p:txBody>
      </p:sp>
      <p:pic>
        <p:nvPicPr>
          <p:cNvPr id="20486" name="Picture 2">
            <a:extLst>
              <a:ext uri="{FF2B5EF4-FFF2-40B4-BE49-F238E27FC236}">
                <a16:creationId xmlns:a16="http://schemas.microsoft.com/office/drawing/2014/main" id="{2076ED9B-28AA-52E0-85C2-F3C6CE50FC8A}"/>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a:xfrm>
            <a:off x="73025" y="3079750"/>
            <a:ext cx="3717925" cy="1495425"/>
          </a:xfrm>
        </p:spPr>
      </p:pic>
      <p:sp>
        <p:nvSpPr>
          <p:cNvPr id="6" name="Rectangle 5">
            <a:extLst>
              <a:ext uri="{FF2B5EF4-FFF2-40B4-BE49-F238E27FC236}">
                <a16:creationId xmlns:a16="http://schemas.microsoft.com/office/drawing/2014/main" id="{0FD35AEE-2F73-3000-BAA8-20BD2DF6F6DF}"/>
              </a:ext>
            </a:extLst>
          </p:cNvPr>
          <p:cNvSpPr/>
          <p:nvPr/>
        </p:nvSpPr>
        <p:spPr>
          <a:xfrm>
            <a:off x="5608638" y="279400"/>
            <a:ext cx="1333500" cy="644525"/>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GB" sz="1200" dirty="0"/>
              <a:t>Departments</a:t>
            </a:r>
          </a:p>
        </p:txBody>
      </p:sp>
      <p:pic>
        <p:nvPicPr>
          <p:cNvPr id="20488" name="Picture 4">
            <a:extLst>
              <a:ext uri="{FF2B5EF4-FFF2-40B4-BE49-F238E27FC236}">
                <a16:creationId xmlns:a16="http://schemas.microsoft.com/office/drawing/2014/main" id="{13093D98-B1D6-90E5-D555-C3EC91E363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06863" y="960438"/>
            <a:ext cx="4176712" cy="163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9" name="Rectangle 7">
            <a:extLst>
              <a:ext uri="{FF2B5EF4-FFF2-40B4-BE49-F238E27FC236}">
                <a16:creationId xmlns:a16="http://schemas.microsoft.com/office/drawing/2014/main" id="{E5621DFF-B139-3D14-7E3F-9D8C070A2CC3}"/>
              </a:ext>
            </a:extLst>
          </p:cNvPr>
          <p:cNvSpPr>
            <a:spLocks noChangeArrowheads="1"/>
          </p:cNvSpPr>
          <p:nvPr/>
        </p:nvSpPr>
        <p:spPr bwMode="auto">
          <a:xfrm>
            <a:off x="5083175" y="2460625"/>
            <a:ext cx="1858963" cy="358775"/>
          </a:xfrm>
          <a:prstGeom prst="rect">
            <a:avLst/>
          </a:prstGeom>
          <a:solidFill>
            <a:srgbClr val="7030A0"/>
          </a:solidFill>
          <a:ln w="9525" algn="ctr">
            <a:solidFill>
              <a:schemeClr val="tx1"/>
            </a:solidFill>
            <a:round/>
            <a:headEnd/>
            <a:tailEnd/>
          </a:ln>
        </p:spPr>
        <p:txBody>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sz="1200"/>
              <a:t>Course Deatils</a:t>
            </a:r>
          </a:p>
        </p:txBody>
      </p:sp>
      <p:pic>
        <p:nvPicPr>
          <p:cNvPr id="20490" name="Picture 6">
            <a:extLst>
              <a:ext uri="{FF2B5EF4-FFF2-40B4-BE49-F238E27FC236}">
                <a16:creationId xmlns:a16="http://schemas.microsoft.com/office/drawing/2014/main" id="{C9AD8669-1299-D0A0-72CF-D866B5F0A8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24300" y="2819400"/>
            <a:ext cx="5011738" cy="2524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B565B52C-F70D-FB21-A836-E2668E1ED82C}"/>
              </a:ext>
            </a:extLst>
          </p:cNvPr>
          <p:cNvSpPr/>
          <p:nvPr/>
        </p:nvSpPr>
        <p:spPr>
          <a:xfrm>
            <a:off x="2230438" y="4567238"/>
            <a:ext cx="1462087" cy="323850"/>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GB" sz="1600" dirty="0"/>
              <a:t>SQL script </a:t>
            </a:r>
          </a:p>
        </p:txBody>
      </p:sp>
      <p:pic>
        <p:nvPicPr>
          <p:cNvPr id="20492" name="Picture 3">
            <a:extLst>
              <a:ext uri="{FF2B5EF4-FFF2-40B4-BE49-F238E27FC236}">
                <a16:creationId xmlns:a16="http://schemas.microsoft.com/office/drawing/2014/main" id="{0C8934C8-0F1C-24DA-E1D9-7F8678EFED0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l="2977"/>
          <a:stretch>
            <a:fillRect/>
          </a:stretch>
        </p:blipFill>
        <p:spPr bwMode="auto">
          <a:xfrm>
            <a:off x="2112963" y="4983163"/>
            <a:ext cx="2024062" cy="149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2">
            <a:extLst>
              <a:ext uri="{FF2B5EF4-FFF2-40B4-BE49-F238E27FC236}">
                <a16:creationId xmlns:a16="http://schemas.microsoft.com/office/drawing/2014/main" id="{A44048E1-C654-88A6-77BB-5FF6AC76F30D}"/>
              </a:ext>
            </a:extLst>
          </p:cNvPr>
          <p:cNvSpPr>
            <a:spLocks noGrp="1" noChangeArrowheads="1"/>
          </p:cNvSpPr>
          <p:nvPr>
            <p:ph idx="1"/>
          </p:nvPr>
        </p:nvSpPr>
        <p:spPr>
          <a:xfrm>
            <a:off x="1450975" y="2016125"/>
            <a:ext cx="7081838" cy="3449638"/>
          </a:xfrm>
        </p:spPr>
        <p:txBody>
          <a:bodyPr/>
          <a:lstStyle/>
          <a:p>
            <a:pPr marL="0" indent="0"/>
            <a:r>
              <a:rPr lang="en-GB" altLang="en-US"/>
              <a:t>                                          </a:t>
            </a:r>
          </a:p>
          <a:p>
            <a:pPr marL="0" indent="0"/>
            <a:r>
              <a:rPr lang="en-GB" altLang="en-US"/>
              <a:t>                            Query Interface –Python </a:t>
            </a:r>
          </a:p>
          <a:p>
            <a:pPr marL="0" indent="0"/>
            <a:r>
              <a:rPr lang="en-GB" altLang="en-US"/>
              <a:t>                                                  By </a:t>
            </a:r>
          </a:p>
          <a:p>
            <a:pPr marL="0" indent="0"/>
            <a:r>
              <a:rPr lang="en-GB" altLang="en-US"/>
              <a:t>                              Jose Arturo Vega Lopez</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Content Placeholder 2">
            <a:extLst>
              <a:ext uri="{FF2B5EF4-FFF2-40B4-BE49-F238E27FC236}">
                <a16:creationId xmlns:a16="http://schemas.microsoft.com/office/drawing/2014/main" id="{059A1140-7B1A-AB62-F637-3EAEA0B63F65}"/>
              </a:ext>
            </a:extLst>
          </p:cNvPr>
          <p:cNvSpPr>
            <a:spLocks noGrp="1" noChangeArrowheads="1"/>
          </p:cNvSpPr>
          <p:nvPr>
            <p:ph idx="1"/>
          </p:nvPr>
        </p:nvSpPr>
        <p:spPr>
          <a:xfrm>
            <a:off x="250825" y="765175"/>
            <a:ext cx="8640763" cy="1436688"/>
          </a:xfrm>
        </p:spPr>
        <p:txBody>
          <a:bodyPr/>
          <a:lstStyle/>
          <a:p>
            <a:r>
              <a:rPr lang="en-GB" altLang="en-US" sz="1600" dirty="0">
                <a:hlinkClick r:id="rId2"/>
              </a:rPr>
              <a:t>https://github.com/ArturoVegal/GroupA_Databases/tree/main</a:t>
            </a:r>
          </a:p>
          <a:p>
            <a:r>
              <a:rPr lang="en-GB" altLang="en-US" sz="1600" dirty="0">
                <a:hlinkClick r:id="rId2"/>
              </a:rPr>
              <a:t>https://github.com/ArturoVegal/GroupA_Databases/blob/master/README.md</a:t>
            </a:r>
            <a:endParaRPr lang="en-GB" altLang="en-US" sz="1600" dirty="0"/>
          </a:p>
          <a:p>
            <a:r>
              <a:rPr lang="en-GB" altLang="en-US" sz="1600" dirty="0">
                <a:hlinkClick r:id="rId3"/>
              </a:rPr>
              <a:t>https://github.com/ArturoVegal/GroupA_Databases/blob/main/requirements.txt</a:t>
            </a:r>
            <a:endParaRPr lang="en-GB" altLang="en-US" sz="1600" dirty="0"/>
          </a:p>
          <a:p>
            <a:endParaRPr lang="en-GB" altLang="en-US" sz="1600" dirty="0"/>
          </a:p>
        </p:txBody>
      </p:sp>
      <p:sp>
        <p:nvSpPr>
          <p:cNvPr id="23555" name="Title 1">
            <a:extLst>
              <a:ext uri="{FF2B5EF4-FFF2-40B4-BE49-F238E27FC236}">
                <a16:creationId xmlns:a16="http://schemas.microsoft.com/office/drawing/2014/main" id="{6A9115F5-BF3B-B72A-8FF0-C499023BED3E}"/>
              </a:ext>
            </a:extLst>
          </p:cNvPr>
          <p:cNvSpPr>
            <a:spLocks noGrp="1" noChangeArrowheads="1"/>
          </p:cNvSpPr>
          <p:nvPr>
            <p:ph type="title"/>
          </p:nvPr>
        </p:nvSpPr>
        <p:spPr>
          <a:xfrm>
            <a:off x="1692275" y="188913"/>
            <a:ext cx="4703763" cy="576262"/>
          </a:xfrm>
        </p:spPr>
        <p:txBody>
          <a:bodyPr/>
          <a:lstStyle/>
          <a:p>
            <a:r>
              <a:rPr lang="en-GB" altLang="en-US"/>
              <a:t> Query Interface –Python </a:t>
            </a:r>
          </a:p>
        </p:txBody>
      </p:sp>
      <p:pic>
        <p:nvPicPr>
          <p:cNvPr id="3" name="Picture 2" descr="A screenshot of a computer&#10;&#10;Description automatically generated">
            <a:extLst>
              <a:ext uri="{FF2B5EF4-FFF2-40B4-BE49-F238E27FC236}">
                <a16:creationId xmlns:a16="http://schemas.microsoft.com/office/drawing/2014/main" id="{FA7C37B1-40F9-4A0E-38DD-CC577DA5A4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006" y="2060848"/>
            <a:ext cx="7772400" cy="341349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3">
            <a:extLst>
              <a:ext uri="{FF2B5EF4-FFF2-40B4-BE49-F238E27FC236}">
                <a16:creationId xmlns:a16="http://schemas.microsoft.com/office/drawing/2014/main" id="{DF7545B0-974F-12D5-F9DA-51C5CC00187E}"/>
              </a:ext>
            </a:extLst>
          </p:cNvPr>
          <p:cNvSpPr>
            <a:spLocks noChangeArrowheads="1"/>
          </p:cNvSpPr>
          <p:nvPr/>
        </p:nvSpPr>
        <p:spPr bwMode="auto">
          <a:xfrm>
            <a:off x="0" y="2706688"/>
            <a:ext cx="2160588" cy="360362"/>
          </a:xfrm>
          <a:prstGeom prst="rect">
            <a:avLst/>
          </a:prstGeom>
          <a:solidFill>
            <a:srgbClr val="7030A0"/>
          </a:solidFill>
          <a:ln w="9525" algn="ctr">
            <a:solidFill>
              <a:schemeClr val="tx1"/>
            </a:solidFill>
            <a:round/>
            <a:headEnd/>
            <a:tailEnd/>
          </a:ln>
        </p:spPr>
        <p:txBody>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a:t>Query #1</a:t>
            </a:r>
          </a:p>
        </p:txBody>
      </p:sp>
      <p:sp>
        <p:nvSpPr>
          <p:cNvPr id="24579" name="Title 1">
            <a:extLst>
              <a:ext uri="{FF2B5EF4-FFF2-40B4-BE49-F238E27FC236}">
                <a16:creationId xmlns:a16="http://schemas.microsoft.com/office/drawing/2014/main" id="{324B39F8-2CB0-61EB-C801-5E9178F42739}"/>
              </a:ext>
            </a:extLst>
          </p:cNvPr>
          <p:cNvSpPr>
            <a:spLocks noGrp="1" noChangeArrowheads="1"/>
          </p:cNvSpPr>
          <p:nvPr>
            <p:ph type="title"/>
          </p:nvPr>
        </p:nvSpPr>
        <p:spPr>
          <a:xfrm>
            <a:off x="1692275" y="0"/>
            <a:ext cx="4703763" cy="490538"/>
          </a:xfrm>
        </p:spPr>
        <p:txBody>
          <a:bodyPr/>
          <a:lstStyle/>
          <a:p>
            <a:r>
              <a:rPr lang="en-GB" altLang="en-US"/>
              <a:t> Query Interface –Python </a:t>
            </a:r>
          </a:p>
        </p:txBody>
      </p:sp>
      <p:pic>
        <p:nvPicPr>
          <p:cNvPr id="24580" name="Picture 7">
            <a:extLst>
              <a:ext uri="{FF2B5EF4-FFF2-40B4-BE49-F238E27FC236}">
                <a16:creationId xmlns:a16="http://schemas.microsoft.com/office/drawing/2014/main" id="{6713A65B-10BA-60E4-CA71-B7282847DA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20700"/>
            <a:ext cx="9144000" cy="218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1" name="Picture 9">
            <a:extLst>
              <a:ext uri="{FF2B5EF4-FFF2-40B4-BE49-F238E27FC236}">
                <a16:creationId xmlns:a16="http://schemas.microsoft.com/office/drawing/2014/main" id="{103CDD0C-2D59-4D3D-DADB-E3668EC382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068638"/>
            <a:ext cx="9144000" cy="3856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5E117174-827C-DB6A-7028-B9CB73ECB8CC}"/>
              </a:ext>
            </a:extLst>
          </p:cNvPr>
          <p:cNvSpPr>
            <a:spLocks noGrp="1" noChangeArrowheads="1"/>
          </p:cNvSpPr>
          <p:nvPr>
            <p:ph type="title"/>
          </p:nvPr>
        </p:nvSpPr>
        <p:spPr>
          <a:xfrm>
            <a:off x="1908175" y="44450"/>
            <a:ext cx="4703763" cy="482600"/>
          </a:xfrm>
        </p:spPr>
        <p:txBody>
          <a:bodyPr/>
          <a:lstStyle/>
          <a:p>
            <a:r>
              <a:rPr lang="en-GB" altLang="en-US"/>
              <a:t> Query Interface –Python </a:t>
            </a:r>
          </a:p>
        </p:txBody>
      </p:sp>
      <p:sp>
        <p:nvSpPr>
          <p:cNvPr id="25603" name="Rectangle 4">
            <a:extLst>
              <a:ext uri="{FF2B5EF4-FFF2-40B4-BE49-F238E27FC236}">
                <a16:creationId xmlns:a16="http://schemas.microsoft.com/office/drawing/2014/main" id="{0EA2F826-89F0-77DF-C9E5-B677DF94F110}"/>
              </a:ext>
            </a:extLst>
          </p:cNvPr>
          <p:cNvSpPr>
            <a:spLocks noChangeArrowheads="1"/>
          </p:cNvSpPr>
          <p:nvPr/>
        </p:nvSpPr>
        <p:spPr bwMode="auto">
          <a:xfrm>
            <a:off x="0" y="444500"/>
            <a:ext cx="1944688" cy="482600"/>
          </a:xfrm>
          <a:prstGeom prst="rect">
            <a:avLst/>
          </a:prstGeom>
          <a:solidFill>
            <a:srgbClr val="7030A0"/>
          </a:solidFill>
          <a:ln w="9525" algn="ctr">
            <a:solidFill>
              <a:schemeClr val="tx1"/>
            </a:solidFill>
            <a:round/>
            <a:headEnd/>
            <a:tailEnd/>
          </a:ln>
        </p:spPr>
        <p:txBody>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sz="1800"/>
              <a:t>Query#2</a:t>
            </a:r>
          </a:p>
        </p:txBody>
      </p:sp>
      <p:sp>
        <p:nvSpPr>
          <p:cNvPr id="25604" name="Rectangle 6">
            <a:extLst>
              <a:ext uri="{FF2B5EF4-FFF2-40B4-BE49-F238E27FC236}">
                <a16:creationId xmlns:a16="http://schemas.microsoft.com/office/drawing/2014/main" id="{ADE9F174-5F06-935F-847E-15EC8E141195}"/>
              </a:ext>
            </a:extLst>
          </p:cNvPr>
          <p:cNvSpPr>
            <a:spLocks noChangeArrowheads="1"/>
          </p:cNvSpPr>
          <p:nvPr/>
        </p:nvSpPr>
        <p:spPr bwMode="auto">
          <a:xfrm>
            <a:off x="0" y="3189288"/>
            <a:ext cx="1871663" cy="365125"/>
          </a:xfrm>
          <a:prstGeom prst="rect">
            <a:avLst/>
          </a:prstGeom>
          <a:solidFill>
            <a:srgbClr val="7030A0"/>
          </a:solidFill>
          <a:ln w="9525" algn="ctr">
            <a:solidFill>
              <a:schemeClr val="tx1"/>
            </a:solidFill>
            <a:round/>
            <a:headEnd/>
            <a:tailEnd/>
          </a:ln>
        </p:spPr>
        <p:txBody>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sz="1800"/>
              <a:t>Query#3</a:t>
            </a:r>
          </a:p>
        </p:txBody>
      </p:sp>
      <p:pic>
        <p:nvPicPr>
          <p:cNvPr id="25605" name="Picture 8">
            <a:extLst>
              <a:ext uri="{FF2B5EF4-FFF2-40B4-BE49-F238E27FC236}">
                <a16:creationId xmlns:a16="http://schemas.microsoft.com/office/drawing/2014/main" id="{31058021-CB2F-2865-D4F4-0642C3E574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27100"/>
            <a:ext cx="9144000" cy="2265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6" name="Picture 10">
            <a:extLst>
              <a:ext uri="{FF2B5EF4-FFF2-40B4-BE49-F238E27FC236}">
                <a16:creationId xmlns:a16="http://schemas.microsoft.com/office/drawing/2014/main" id="{BE8C9287-DFA2-27BE-E586-F00C772C96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13" y="3552825"/>
            <a:ext cx="9132887" cy="2265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a:extLst>
              <a:ext uri="{FF2B5EF4-FFF2-40B4-BE49-F238E27FC236}">
                <a16:creationId xmlns:a16="http://schemas.microsoft.com/office/drawing/2014/main" id="{8E029B20-4553-A4AB-E19C-BEA85875D6C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0" y="3573463"/>
            <a:ext cx="7772400" cy="2282825"/>
          </a:xfrm>
          <a:noFill/>
        </p:spPr>
      </p:pic>
      <p:sp>
        <p:nvSpPr>
          <p:cNvPr id="26627" name="Rectangle 3">
            <a:extLst>
              <a:ext uri="{FF2B5EF4-FFF2-40B4-BE49-F238E27FC236}">
                <a16:creationId xmlns:a16="http://schemas.microsoft.com/office/drawing/2014/main" id="{7E6A01B4-D270-F9B3-6642-943B6E087C2F}"/>
              </a:ext>
            </a:extLst>
          </p:cNvPr>
          <p:cNvSpPr>
            <a:spLocks noChangeArrowheads="1"/>
          </p:cNvSpPr>
          <p:nvPr/>
        </p:nvSpPr>
        <p:spPr bwMode="auto">
          <a:xfrm>
            <a:off x="0" y="3284538"/>
            <a:ext cx="2376488" cy="276225"/>
          </a:xfrm>
          <a:prstGeom prst="rect">
            <a:avLst/>
          </a:prstGeom>
          <a:solidFill>
            <a:srgbClr val="7030A0"/>
          </a:solidFill>
          <a:ln w="9525" algn="ctr">
            <a:solidFill>
              <a:schemeClr val="tx1"/>
            </a:solidFill>
            <a:round/>
            <a:headEnd/>
            <a:tailEnd/>
          </a:ln>
        </p:spPr>
        <p:txBody>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sz="1600"/>
              <a:t>Query#5</a:t>
            </a:r>
          </a:p>
        </p:txBody>
      </p:sp>
      <p:sp>
        <p:nvSpPr>
          <p:cNvPr id="26628" name="Title 1">
            <a:extLst>
              <a:ext uri="{FF2B5EF4-FFF2-40B4-BE49-F238E27FC236}">
                <a16:creationId xmlns:a16="http://schemas.microsoft.com/office/drawing/2014/main" id="{AA86BFEE-5A1B-9D59-16B4-10EF9E971567}"/>
              </a:ext>
            </a:extLst>
          </p:cNvPr>
          <p:cNvSpPr>
            <a:spLocks noGrp="1" noChangeArrowheads="1"/>
          </p:cNvSpPr>
          <p:nvPr>
            <p:ph type="title"/>
          </p:nvPr>
        </p:nvSpPr>
        <p:spPr>
          <a:xfrm>
            <a:off x="1331913" y="0"/>
            <a:ext cx="4533900" cy="504825"/>
          </a:xfrm>
        </p:spPr>
        <p:txBody>
          <a:bodyPr/>
          <a:lstStyle/>
          <a:p>
            <a:r>
              <a:rPr lang="en-GB" altLang="en-US"/>
              <a:t> Query Interface –Python </a:t>
            </a:r>
          </a:p>
        </p:txBody>
      </p:sp>
      <p:pic>
        <p:nvPicPr>
          <p:cNvPr id="26629" name="Picture 8">
            <a:extLst>
              <a:ext uri="{FF2B5EF4-FFF2-40B4-BE49-F238E27FC236}">
                <a16:creationId xmlns:a16="http://schemas.microsoft.com/office/drawing/2014/main" id="{8E6F4171-E79B-155E-682F-CFAF7D7A34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19150"/>
            <a:ext cx="9144000" cy="2465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30" name="Rectangle 1">
            <a:extLst>
              <a:ext uri="{FF2B5EF4-FFF2-40B4-BE49-F238E27FC236}">
                <a16:creationId xmlns:a16="http://schemas.microsoft.com/office/drawing/2014/main" id="{9188222A-91E4-61F4-8F08-CB6AE629E025}"/>
              </a:ext>
            </a:extLst>
          </p:cNvPr>
          <p:cNvSpPr>
            <a:spLocks noChangeArrowheads="1"/>
          </p:cNvSpPr>
          <p:nvPr/>
        </p:nvSpPr>
        <p:spPr bwMode="auto">
          <a:xfrm>
            <a:off x="0" y="515938"/>
            <a:ext cx="2052638" cy="276225"/>
          </a:xfrm>
          <a:prstGeom prst="rect">
            <a:avLst/>
          </a:prstGeom>
          <a:solidFill>
            <a:srgbClr val="7030A0"/>
          </a:solidFill>
          <a:ln w="9525" algn="ctr">
            <a:solidFill>
              <a:schemeClr val="tx1"/>
            </a:solidFill>
            <a:round/>
            <a:headEnd/>
            <a:tailEnd/>
          </a:ln>
        </p:spPr>
        <p:txBody>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sz="1600"/>
              <a:t>Query#4</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a:extLst>
              <a:ext uri="{FF2B5EF4-FFF2-40B4-BE49-F238E27FC236}">
                <a16:creationId xmlns:a16="http://schemas.microsoft.com/office/drawing/2014/main" id="{D78202D4-33C6-CB42-33A1-5E73223293D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350" y="4005263"/>
            <a:ext cx="7772400" cy="1716087"/>
          </a:xfrm>
          <a:noFill/>
        </p:spPr>
      </p:pic>
      <p:sp>
        <p:nvSpPr>
          <p:cNvPr id="27651" name="Title 1">
            <a:extLst>
              <a:ext uri="{FF2B5EF4-FFF2-40B4-BE49-F238E27FC236}">
                <a16:creationId xmlns:a16="http://schemas.microsoft.com/office/drawing/2014/main" id="{4B4599F3-331D-BD15-79F9-A97CAAD77AC6}"/>
              </a:ext>
            </a:extLst>
          </p:cNvPr>
          <p:cNvSpPr>
            <a:spLocks noGrp="1" noChangeArrowheads="1"/>
          </p:cNvSpPr>
          <p:nvPr>
            <p:ph type="title"/>
          </p:nvPr>
        </p:nvSpPr>
        <p:spPr>
          <a:xfrm>
            <a:off x="2051050" y="0"/>
            <a:ext cx="4678363" cy="527050"/>
          </a:xfrm>
        </p:spPr>
        <p:txBody>
          <a:bodyPr/>
          <a:lstStyle/>
          <a:p>
            <a:r>
              <a:rPr lang="en-GB" altLang="en-US"/>
              <a:t> Query Interface –Python </a:t>
            </a:r>
          </a:p>
        </p:txBody>
      </p:sp>
      <p:sp>
        <p:nvSpPr>
          <p:cNvPr id="27652" name="Rectangle 4">
            <a:extLst>
              <a:ext uri="{FF2B5EF4-FFF2-40B4-BE49-F238E27FC236}">
                <a16:creationId xmlns:a16="http://schemas.microsoft.com/office/drawing/2014/main" id="{FAAC44BB-B009-280E-B6C9-5BE2C27868B5}"/>
              </a:ext>
            </a:extLst>
          </p:cNvPr>
          <p:cNvSpPr>
            <a:spLocks noChangeArrowheads="1"/>
          </p:cNvSpPr>
          <p:nvPr/>
        </p:nvSpPr>
        <p:spPr bwMode="auto">
          <a:xfrm>
            <a:off x="0" y="3571875"/>
            <a:ext cx="2376488" cy="431800"/>
          </a:xfrm>
          <a:prstGeom prst="rect">
            <a:avLst/>
          </a:prstGeom>
          <a:solidFill>
            <a:srgbClr val="7030A0"/>
          </a:solidFill>
          <a:ln w="9525" algn="ctr">
            <a:solidFill>
              <a:schemeClr val="tx1"/>
            </a:solidFill>
            <a:round/>
            <a:headEnd/>
            <a:tailEnd/>
          </a:ln>
        </p:spPr>
        <p:txBody>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sz="1600"/>
              <a:t>Option 7-Exit</a:t>
            </a:r>
          </a:p>
        </p:txBody>
      </p:sp>
      <p:pic>
        <p:nvPicPr>
          <p:cNvPr id="27653" name="Picture 4">
            <a:extLst>
              <a:ext uri="{FF2B5EF4-FFF2-40B4-BE49-F238E27FC236}">
                <a16:creationId xmlns:a16="http://schemas.microsoft.com/office/drawing/2014/main" id="{DBCBBAED-FA3D-595F-FA7C-7D33F5280A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120775"/>
            <a:ext cx="6875463" cy="250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4" name="Rectangle 5">
            <a:extLst>
              <a:ext uri="{FF2B5EF4-FFF2-40B4-BE49-F238E27FC236}">
                <a16:creationId xmlns:a16="http://schemas.microsoft.com/office/drawing/2014/main" id="{8F2B0395-494C-02EA-F11E-3CD5C28C06AA}"/>
              </a:ext>
            </a:extLst>
          </p:cNvPr>
          <p:cNvSpPr>
            <a:spLocks noChangeArrowheads="1"/>
          </p:cNvSpPr>
          <p:nvPr/>
        </p:nvSpPr>
        <p:spPr bwMode="auto">
          <a:xfrm>
            <a:off x="0" y="857250"/>
            <a:ext cx="1728788" cy="263525"/>
          </a:xfrm>
          <a:prstGeom prst="rect">
            <a:avLst/>
          </a:prstGeom>
          <a:solidFill>
            <a:srgbClr val="7030A0"/>
          </a:solidFill>
          <a:ln w="9525" algn="ctr">
            <a:solidFill>
              <a:schemeClr val="tx1"/>
            </a:solidFill>
            <a:round/>
            <a:headEnd/>
            <a:tailEnd/>
          </a:ln>
        </p:spPr>
        <p:txBody>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sz="1600"/>
              <a:t>Query#6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971E6574-129D-3D07-261D-47C5887B590E}"/>
              </a:ext>
            </a:extLst>
          </p:cNvPr>
          <p:cNvSpPr>
            <a:spLocks noGrp="1" noChangeArrowheads="1"/>
          </p:cNvSpPr>
          <p:nvPr>
            <p:ph type="title"/>
          </p:nvPr>
        </p:nvSpPr>
        <p:spPr>
          <a:xfrm>
            <a:off x="971550" y="188913"/>
            <a:ext cx="5761038" cy="455612"/>
          </a:xfrm>
        </p:spPr>
        <p:txBody>
          <a:bodyPr/>
          <a:lstStyle/>
          <a:p>
            <a:pPr algn="ctr"/>
            <a:r>
              <a:rPr lang="en-GB" altLang="en-US"/>
              <a:t>Recording </a:t>
            </a:r>
          </a:p>
        </p:txBody>
      </p:sp>
      <p:sp>
        <p:nvSpPr>
          <p:cNvPr id="28675" name="Rectangle 1">
            <a:extLst>
              <a:ext uri="{FF2B5EF4-FFF2-40B4-BE49-F238E27FC236}">
                <a16:creationId xmlns:a16="http://schemas.microsoft.com/office/drawing/2014/main" id="{7B45C7D6-F6A4-55D0-C9F3-0ACFD02F7E15}"/>
              </a:ext>
            </a:extLst>
          </p:cNvPr>
          <p:cNvSpPr>
            <a:spLocks noGrp="1" noChangeArrowheads="1"/>
          </p:cNvSpPr>
          <p:nvPr>
            <p:ph idx="1"/>
          </p:nvPr>
        </p:nvSpPr>
        <p:spPr>
          <a:xfrm>
            <a:off x="685800" y="836613"/>
            <a:ext cx="7772400" cy="495300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marL="0" indent="0">
              <a:spcBef>
                <a:spcPct val="0"/>
              </a:spcBef>
            </a:pPr>
            <a:r>
              <a:rPr lang="en-US" altLang="en-US" sz="2400">
                <a:hlinkClick r:id="rId2"/>
              </a:rPr>
              <a:t>Screen Recording 2024-10-04 at 20.59.47.mov</a:t>
            </a:r>
            <a:endParaRPr lang="en-US" altLang="en-US" sz="2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Content Placeholder 2">
            <a:extLst>
              <a:ext uri="{FF2B5EF4-FFF2-40B4-BE49-F238E27FC236}">
                <a16:creationId xmlns:a16="http://schemas.microsoft.com/office/drawing/2014/main" id="{B9DB8146-40D3-CBA2-6ED5-00A8CE16F20B}"/>
              </a:ext>
            </a:extLst>
          </p:cNvPr>
          <p:cNvSpPr>
            <a:spLocks noGrp="1" noChangeArrowheads="1"/>
          </p:cNvSpPr>
          <p:nvPr>
            <p:ph idx="1"/>
          </p:nvPr>
        </p:nvSpPr>
        <p:spPr>
          <a:xfrm>
            <a:off x="1450975" y="2016125"/>
            <a:ext cx="5784850" cy="3449638"/>
          </a:xfrm>
        </p:spPr>
        <p:txBody>
          <a:bodyPr/>
          <a:lstStyle/>
          <a:p>
            <a:pPr marL="0" indent="0"/>
            <a:r>
              <a:rPr lang="en-GB" altLang="en-US"/>
              <a:t>                                                         </a:t>
            </a:r>
          </a:p>
          <a:p>
            <a:pPr marL="0" indent="0"/>
            <a:r>
              <a:rPr lang="en-GB" altLang="en-US"/>
              <a:t>                                Testing </a:t>
            </a:r>
          </a:p>
          <a:p>
            <a:pPr marL="0" indent="0"/>
            <a:r>
              <a:rPr lang="en-GB" altLang="en-US"/>
              <a:t>                                     By</a:t>
            </a:r>
          </a:p>
          <a:p>
            <a:pPr marL="0" indent="0"/>
            <a:r>
              <a:rPr lang="en-GB" altLang="en-US"/>
              <a:t>                            Chit Wui Lam</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EE1B3F4-2E46-9FE6-1543-0E00FBEAF574}"/>
              </a:ext>
            </a:extLst>
          </p:cNvPr>
          <p:cNvSpPr>
            <a:spLocks noGrp="1"/>
          </p:cNvSpPr>
          <p:nvPr>
            <p:ph type="title"/>
          </p:nvPr>
        </p:nvSpPr>
        <p:spPr>
          <a:xfrm>
            <a:off x="1450975" y="804863"/>
            <a:ext cx="3841750" cy="1049337"/>
          </a:xfrm>
        </p:spPr>
        <p:txBody>
          <a:bodyPr>
            <a:normAutofit fontScale="90000"/>
          </a:bodyPr>
          <a:lstStyle/>
          <a:p>
            <a:pPr>
              <a:defRPr/>
            </a:pPr>
            <a:r>
              <a:rPr lang="en-US" sz="4400" b="1" dirty="0">
                <a:latin typeface="Aptos" panose="020B0004020202020204" pitchFamily="34" charset="0"/>
                <a:ea typeface="PMingLiU" panose="02020500000000000000" pitchFamily="18" charset="-120"/>
              </a:rPr>
              <a:t>Test Plan</a:t>
            </a:r>
            <a:br>
              <a:rPr lang="en-GB" sz="2000" dirty="0">
                <a:latin typeface="Times New Roman" panose="02020603050405020304" pitchFamily="18" charset="0"/>
                <a:ea typeface="Times New Roman" panose="02020603050405020304" pitchFamily="18" charset="0"/>
              </a:rPr>
            </a:br>
            <a:endParaRPr lang="en-GB" dirty="0"/>
          </a:p>
        </p:txBody>
      </p:sp>
      <p:sp>
        <p:nvSpPr>
          <p:cNvPr id="30723" name="Content Placeholder 2">
            <a:extLst>
              <a:ext uri="{FF2B5EF4-FFF2-40B4-BE49-F238E27FC236}">
                <a16:creationId xmlns:a16="http://schemas.microsoft.com/office/drawing/2014/main" id="{2D3780B3-7C66-22C9-858C-1ECD9A959676}"/>
              </a:ext>
            </a:extLst>
          </p:cNvPr>
          <p:cNvSpPr>
            <a:spLocks noGrp="1" noChangeArrowheads="1"/>
          </p:cNvSpPr>
          <p:nvPr>
            <p:ph idx="1"/>
          </p:nvPr>
        </p:nvSpPr>
        <p:spPr>
          <a:xfrm>
            <a:off x="1155700" y="1854200"/>
            <a:ext cx="6537325" cy="4275138"/>
          </a:xfrm>
        </p:spPr>
        <p:txBody>
          <a:bodyPr/>
          <a:lstStyle/>
          <a:p>
            <a:pPr marL="0" indent="0">
              <a:lnSpc>
                <a:spcPct val="80000"/>
              </a:lnSpc>
            </a:pPr>
            <a:r>
              <a:rPr lang="en-US" altLang="en-US" sz="900" b="1">
                <a:latin typeface="Aptos" panose="020B0004020202020204" pitchFamily="34" charset="0"/>
                <a:ea typeface="PMingLiU" panose="02020500000000000000" pitchFamily="18" charset="-120"/>
              </a:rPr>
              <a:t> </a:t>
            </a:r>
            <a:endParaRPr lang="en-GB" altLang="en-US" sz="400">
              <a:latin typeface="Times New Roman" panose="02020603050405020304" pitchFamily="18" charset="0"/>
              <a:cs typeface="Times New Roman" panose="02020603050405020304" pitchFamily="18" charset="0"/>
            </a:endParaRPr>
          </a:p>
          <a:p>
            <a:pPr marL="0" indent="0">
              <a:lnSpc>
                <a:spcPct val="80000"/>
              </a:lnSpc>
              <a:buFontTx/>
              <a:buAutoNum type="romanUcPeriod"/>
            </a:pPr>
            <a:r>
              <a:rPr lang="en-US" altLang="en-US" sz="1300">
                <a:latin typeface="Aptos" panose="020B0004020202020204" pitchFamily="34" charset="0"/>
                <a:ea typeface="PMingLiU" panose="02020500000000000000" pitchFamily="18" charset="-120"/>
              </a:rPr>
              <a:t>Define test cases</a:t>
            </a:r>
            <a:endParaRPr lang="en-GB" altLang="en-US" sz="1300">
              <a:latin typeface="Times New Roman" panose="02020603050405020304" pitchFamily="18" charset="0"/>
              <a:cs typeface="Times New Roman" panose="02020603050405020304" pitchFamily="18" charset="0"/>
            </a:endParaRPr>
          </a:p>
          <a:p>
            <a:pPr lvl="1">
              <a:lnSpc>
                <a:spcPct val="80000"/>
              </a:lnSpc>
              <a:buFontTx/>
              <a:buAutoNum type="alphaUcPeriod"/>
            </a:pPr>
            <a:r>
              <a:rPr lang="en-US" altLang="en-US" sz="1300">
                <a:latin typeface="Aptos" panose="020B0004020202020204" pitchFamily="34" charset="0"/>
                <a:ea typeface="PMingLiU" panose="02020500000000000000" pitchFamily="18" charset="-120"/>
              </a:rPr>
              <a:t>Data integrity tests</a:t>
            </a:r>
            <a:endParaRPr lang="en-GB" altLang="en-US" sz="1300">
              <a:latin typeface="Times New Roman" panose="02020603050405020304" pitchFamily="18" charset="0"/>
              <a:cs typeface="Times New Roman" panose="02020603050405020304" pitchFamily="18" charset="0"/>
            </a:endParaRPr>
          </a:p>
          <a:p>
            <a:pPr lvl="2">
              <a:lnSpc>
                <a:spcPct val="80000"/>
              </a:lnSpc>
              <a:buFontTx/>
              <a:buAutoNum type="arabicPeriod"/>
            </a:pPr>
            <a:r>
              <a:rPr lang="en-US" altLang="en-US" sz="1300">
                <a:latin typeface="Aptos" panose="020B0004020202020204" pitchFamily="34" charset="0"/>
                <a:ea typeface="PMingLiU" panose="02020500000000000000" pitchFamily="18" charset="-120"/>
              </a:rPr>
              <a:t>Validate the primary keys are unique</a:t>
            </a:r>
            <a:endParaRPr lang="en-GB" altLang="en-US" sz="1300">
              <a:latin typeface="Times New Roman" panose="02020603050405020304" pitchFamily="18" charset="0"/>
              <a:cs typeface="Times New Roman" panose="02020603050405020304" pitchFamily="18" charset="0"/>
            </a:endParaRPr>
          </a:p>
          <a:p>
            <a:pPr lvl="2">
              <a:lnSpc>
                <a:spcPct val="80000"/>
              </a:lnSpc>
              <a:buFontTx/>
              <a:buAutoNum type="arabicPeriod"/>
            </a:pPr>
            <a:r>
              <a:rPr lang="en-US" altLang="en-US" sz="1300">
                <a:latin typeface="Aptos" panose="020B0004020202020204" pitchFamily="34" charset="0"/>
                <a:ea typeface="PMingLiU" panose="02020500000000000000" pitchFamily="18" charset="-120"/>
              </a:rPr>
              <a:t>Ensure foreign key constraints are enforced</a:t>
            </a:r>
            <a:endParaRPr lang="en-GB" altLang="en-US" sz="1300">
              <a:latin typeface="Times New Roman" panose="02020603050405020304" pitchFamily="18" charset="0"/>
              <a:cs typeface="Times New Roman" panose="02020603050405020304" pitchFamily="18" charset="0"/>
            </a:endParaRPr>
          </a:p>
          <a:p>
            <a:pPr lvl="2">
              <a:lnSpc>
                <a:spcPct val="80000"/>
              </a:lnSpc>
              <a:buFontTx/>
              <a:buAutoNum type="arabicPeriod"/>
            </a:pPr>
            <a:r>
              <a:rPr lang="en-US" altLang="en-US" sz="1300">
                <a:latin typeface="Aptos" panose="020B0004020202020204" pitchFamily="34" charset="0"/>
                <a:ea typeface="PMingLiU" panose="02020500000000000000" pitchFamily="18" charset="-120"/>
              </a:rPr>
              <a:t>Check for null values in non-nullable fields</a:t>
            </a:r>
            <a:endParaRPr lang="en-GB" altLang="en-US" sz="1300">
              <a:latin typeface="Times New Roman" panose="02020603050405020304" pitchFamily="18" charset="0"/>
              <a:cs typeface="Times New Roman" panose="02020603050405020304" pitchFamily="18" charset="0"/>
            </a:endParaRPr>
          </a:p>
          <a:p>
            <a:pPr lvl="1">
              <a:lnSpc>
                <a:spcPct val="80000"/>
              </a:lnSpc>
              <a:buFontTx/>
              <a:buAutoNum type="alphaUcPeriod"/>
            </a:pPr>
            <a:r>
              <a:rPr lang="en-US" altLang="en-US" sz="1300">
                <a:latin typeface="Aptos" panose="020B0004020202020204" pitchFamily="34" charset="0"/>
                <a:ea typeface="PMingLiU" panose="02020500000000000000" pitchFamily="18" charset="-120"/>
              </a:rPr>
              <a:t>CRUD Operations</a:t>
            </a:r>
            <a:endParaRPr lang="en-GB" altLang="en-US" sz="1300">
              <a:latin typeface="Times New Roman" panose="02020603050405020304" pitchFamily="18" charset="0"/>
              <a:cs typeface="Times New Roman" panose="02020603050405020304" pitchFamily="18" charset="0"/>
            </a:endParaRPr>
          </a:p>
          <a:p>
            <a:pPr lvl="2">
              <a:lnSpc>
                <a:spcPct val="80000"/>
              </a:lnSpc>
              <a:buFontTx/>
              <a:buAutoNum type="arabicPeriod"/>
            </a:pPr>
            <a:r>
              <a:rPr lang="en-US" altLang="en-US" sz="1300">
                <a:latin typeface="Aptos" panose="020B0004020202020204" pitchFamily="34" charset="0"/>
                <a:ea typeface="PMingLiU" panose="02020500000000000000" pitchFamily="18" charset="-120"/>
              </a:rPr>
              <a:t>Create: Test inserting new records into each table.</a:t>
            </a:r>
            <a:endParaRPr lang="en-GB" altLang="en-US" sz="1300">
              <a:latin typeface="Times New Roman" panose="02020603050405020304" pitchFamily="18" charset="0"/>
              <a:cs typeface="Times New Roman" panose="02020603050405020304" pitchFamily="18" charset="0"/>
            </a:endParaRPr>
          </a:p>
          <a:p>
            <a:pPr lvl="2">
              <a:lnSpc>
                <a:spcPct val="80000"/>
              </a:lnSpc>
              <a:buFontTx/>
              <a:buAutoNum type="arabicPeriod"/>
            </a:pPr>
            <a:r>
              <a:rPr lang="en-US" altLang="en-US" sz="1300">
                <a:latin typeface="Aptos" panose="020B0004020202020204" pitchFamily="34" charset="0"/>
                <a:ea typeface="PMingLiU" panose="02020500000000000000" pitchFamily="18" charset="-120"/>
              </a:rPr>
              <a:t>Read: Execute SELECT queries to retrieve data and verify accuracy.</a:t>
            </a:r>
            <a:endParaRPr lang="en-GB" altLang="en-US" sz="1300">
              <a:latin typeface="Times New Roman" panose="02020603050405020304" pitchFamily="18" charset="0"/>
              <a:cs typeface="Times New Roman" panose="02020603050405020304" pitchFamily="18" charset="0"/>
            </a:endParaRPr>
          </a:p>
          <a:p>
            <a:pPr lvl="2">
              <a:lnSpc>
                <a:spcPct val="80000"/>
              </a:lnSpc>
              <a:buFontTx/>
              <a:buAutoNum type="arabicPeriod"/>
            </a:pPr>
            <a:r>
              <a:rPr lang="en-US" altLang="en-US" sz="1300">
                <a:latin typeface="Aptos" panose="020B0004020202020204" pitchFamily="34" charset="0"/>
                <a:ea typeface="PMingLiU" panose="02020500000000000000" pitchFamily="18" charset="-120"/>
              </a:rPr>
              <a:t>Update: Modify existing records and ensure changes are reflected.</a:t>
            </a:r>
            <a:endParaRPr lang="en-GB" altLang="en-US" sz="1300">
              <a:latin typeface="Times New Roman" panose="02020603050405020304" pitchFamily="18" charset="0"/>
              <a:cs typeface="Times New Roman" panose="02020603050405020304" pitchFamily="18" charset="0"/>
            </a:endParaRPr>
          </a:p>
          <a:p>
            <a:pPr lvl="2">
              <a:lnSpc>
                <a:spcPct val="80000"/>
              </a:lnSpc>
              <a:buFontTx/>
              <a:buAutoNum type="arabicPeriod"/>
            </a:pPr>
            <a:r>
              <a:rPr lang="en-US" altLang="en-US" sz="1300">
                <a:latin typeface="Aptos" panose="020B0004020202020204" pitchFamily="34" charset="0"/>
                <a:ea typeface="PMingLiU" panose="02020500000000000000" pitchFamily="18" charset="-120"/>
              </a:rPr>
              <a:t>Delete: Remove records and check that they are properly deleted.</a:t>
            </a:r>
            <a:endParaRPr lang="en-GB" altLang="en-US" sz="1300">
              <a:latin typeface="Times New Roman" panose="02020603050405020304" pitchFamily="18" charset="0"/>
              <a:cs typeface="Times New Roman" panose="02020603050405020304" pitchFamily="18" charset="0"/>
            </a:endParaRPr>
          </a:p>
          <a:p>
            <a:pPr lvl="1">
              <a:lnSpc>
                <a:spcPct val="80000"/>
              </a:lnSpc>
              <a:buFontTx/>
              <a:buAutoNum type="alphaUcPeriod"/>
            </a:pPr>
            <a:r>
              <a:rPr lang="en-US" altLang="en-US" sz="1300">
                <a:latin typeface="Aptos" panose="020B0004020202020204" pitchFamily="34" charset="0"/>
                <a:ea typeface="PMingLiU" panose="02020500000000000000" pitchFamily="18" charset="-120"/>
              </a:rPr>
              <a:t>Relationship Tests:</a:t>
            </a:r>
            <a:endParaRPr lang="en-GB" altLang="en-US" sz="1300">
              <a:latin typeface="Times New Roman" panose="02020603050405020304" pitchFamily="18" charset="0"/>
              <a:cs typeface="Times New Roman" panose="02020603050405020304" pitchFamily="18" charset="0"/>
            </a:endParaRPr>
          </a:p>
          <a:p>
            <a:pPr lvl="2">
              <a:lnSpc>
                <a:spcPct val="80000"/>
              </a:lnSpc>
              <a:buFontTx/>
              <a:buAutoNum type="arabicPeriod"/>
            </a:pPr>
            <a:r>
              <a:rPr lang="en-US" altLang="en-US" sz="1300">
                <a:latin typeface="Aptos" panose="020B0004020202020204" pitchFamily="34" charset="0"/>
                <a:ea typeface="PMingLiU" panose="02020500000000000000" pitchFamily="18" charset="-120"/>
              </a:rPr>
              <a:t>Verify many-to-many relationships.</a:t>
            </a:r>
            <a:endParaRPr lang="en-GB" altLang="en-US" sz="1300">
              <a:latin typeface="Times New Roman" panose="02020603050405020304" pitchFamily="18" charset="0"/>
              <a:cs typeface="Times New Roman" panose="02020603050405020304" pitchFamily="18" charset="0"/>
            </a:endParaRPr>
          </a:p>
          <a:p>
            <a:pPr lvl="2">
              <a:lnSpc>
                <a:spcPct val="80000"/>
              </a:lnSpc>
              <a:buFontTx/>
              <a:buAutoNum type="arabicPeriod"/>
            </a:pPr>
            <a:r>
              <a:rPr lang="en-US" altLang="en-US" sz="1300">
                <a:latin typeface="Aptos" panose="020B0004020202020204" pitchFamily="34" charset="0"/>
                <a:ea typeface="PMingLiU" panose="02020500000000000000" pitchFamily="18" charset="-120"/>
              </a:rPr>
              <a:t>Ensure one-to-one relationships.</a:t>
            </a:r>
            <a:endParaRPr lang="en-GB" altLang="en-US" sz="1300">
              <a:latin typeface="Times New Roman" panose="02020603050405020304" pitchFamily="18" charset="0"/>
              <a:cs typeface="Times New Roman" panose="02020603050405020304" pitchFamily="18" charset="0"/>
            </a:endParaRPr>
          </a:p>
          <a:p>
            <a:pPr marL="0" indent="0">
              <a:lnSpc>
                <a:spcPct val="80000"/>
              </a:lnSpc>
              <a:buFontTx/>
              <a:buAutoNum type="romanUcPeriod"/>
            </a:pPr>
            <a:r>
              <a:rPr lang="en-US" altLang="en-US" sz="1300">
                <a:latin typeface="Aptos" panose="020B0004020202020204" pitchFamily="34" charset="0"/>
                <a:ea typeface="PMingLiU" panose="02020500000000000000" pitchFamily="18" charset="-120"/>
              </a:rPr>
              <a:t>Security Testing</a:t>
            </a:r>
            <a:endParaRPr lang="en-GB" altLang="en-US" sz="1300">
              <a:latin typeface="Times New Roman" panose="02020603050405020304" pitchFamily="18" charset="0"/>
              <a:cs typeface="Times New Roman" panose="02020603050405020304" pitchFamily="18" charset="0"/>
            </a:endParaRPr>
          </a:p>
          <a:p>
            <a:pPr lvl="1">
              <a:lnSpc>
                <a:spcPct val="80000"/>
              </a:lnSpc>
              <a:buFontTx/>
              <a:buAutoNum type="alphaUcPeriod"/>
            </a:pPr>
            <a:r>
              <a:rPr lang="en-US" altLang="en-US" sz="1300">
                <a:latin typeface="Aptos" panose="020B0004020202020204" pitchFamily="34" charset="0"/>
                <a:ea typeface="PMingLiU" panose="02020500000000000000" pitchFamily="18" charset="-120"/>
              </a:rPr>
              <a:t>Access Control: Ensure that only authorized users can access or modify data.</a:t>
            </a:r>
            <a:endParaRPr lang="en-GB" altLang="en-US" sz="1300">
              <a:latin typeface="Times New Roman" panose="02020603050405020304" pitchFamily="18" charset="0"/>
              <a:cs typeface="Times New Roman" panose="02020603050405020304" pitchFamily="18" charset="0"/>
            </a:endParaRPr>
          </a:p>
          <a:p>
            <a:pPr marL="0" indent="0">
              <a:lnSpc>
                <a:spcPct val="80000"/>
              </a:lnSpc>
              <a:buFontTx/>
              <a:buAutoNum type="romanUcPeriod"/>
            </a:pPr>
            <a:r>
              <a:rPr lang="en-US" altLang="en-US" sz="1300">
                <a:latin typeface="Aptos" panose="020B0004020202020204" pitchFamily="34" charset="0"/>
                <a:ea typeface="PMingLiU" panose="02020500000000000000" pitchFamily="18" charset="-120"/>
              </a:rPr>
              <a:t>Backup and Recovery Testing</a:t>
            </a:r>
            <a:endParaRPr lang="en-GB" altLang="en-US" sz="1300">
              <a:latin typeface="Times New Roman" panose="02020603050405020304" pitchFamily="18" charset="0"/>
              <a:cs typeface="Times New Roman" panose="02020603050405020304" pitchFamily="18" charset="0"/>
            </a:endParaRPr>
          </a:p>
          <a:p>
            <a:pPr lvl="1">
              <a:lnSpc>
                <a:spcPct val="80000"/>
              </a:lnSpc>
              <a:buFontTx/>
              <a:buAutoNum type="alphaUcPeriod"/>
            </a:pPr>
            <a:r>
              <a:rPr lang="en-US" altLang="en-US" sz="1300">
                <a:latin typeface="Aptos" panose="020B0004020202020204" pitchFamily="34" charset="0"/>
                <a:ea typeface="PMingLiU" panose="02020500000000000000" pitchFamily="18" charset="-120"/>
              </a:rPr>
              <a:t>Verify that backup procedures work correctly.</a:t>
            </a:r>
            <a:endParaRPr lang="en-GB" altLang="en-US" sz="1300">
              <a:latin typeface="Times New Roman" panose="02020603050405020304" pitchFamily="18" charset="0"/>
              <a:cs typeface="Times New Roman" panose="02020603050405020304" pitchFamily="18" charset="0"/>
            </a:endParaRPr>
          </a:p>
          <a:p>
            <a:pPr lvl="1">
              <a:lnSpc>
                <a:spcPct val="80000"/>
              </a:lnSpc>
              <a:buFontTx/>
              <a:buAutoNum type="alphaUcPeriod"/>
            </a:pPr>
            <a:r>
              <a:rPr lang="en-US" altLang="en-US" sz="1300">
                <a:latin typeface="Aptos" panose="020B0004020202020204" pitchFamily="34" charset="0"/>
                <a:ea typeface="PMingLiU" panose="02020500000000000000" pitchFamily="18" charset="-120"/>
              </a:rPr>
              <a:t>Test data restoration from backups to ensure data integrity.</a:t>
            </a:r>
            <a:endParaRPr lang="en-GB" altLang="en-US" sz="1300">
              <a:latin typeface="Times New Roman" panose="02020603050405020304" pitchFamily="18" charset="0"/>
              <a:cs typeface="Times New Roman" panose="02020603050405020304" pitchFamily="18" charset="0"/>
            </a:endParaRPr>
          </a:p>
          <a:p>
            <a:pPr marL="0" indent="0">
              <a:lnSpc>
                <a:spcPct val="80000"/>
              </a:lnSpc>
            </a:pPr>
            <a:br>
              <a:rPr lang="en-US" altLang="en-US" sz="400">
                <a:latin typeface="Aptos" panose="020B0004020202020204" pitchFamily="34" charset="0"/>
                <a:ea typeface="PMingLiU" panose="02020500000000000000" pitchFamily="18" charset="-120"/>
              </a:rPr>
            </a:br>
            <a:r>
              <a:rPr lang="en-US" altLang="en-US" sz="400">
                <a:latin typeface="Aptos" panose="020B0004020202020204" pitchFamily="34" charset="0"/>
                <a:ea typeface="PMingLiU" panose="02020500000000000000" pitchFamily="18" charset="-120"/>
              </a:rPr>
              <a:t> </a:t>
            </a:r>
            <a:endParaRPr lang="en-GB" altLang="en-US" sz="400">
              <a:latin typeface="Times New Roman" panose="02020603050405020304" pitchFamily="18" charset="0"/>
              <a:cs typeface="Times New Roman" panose="02020603050405020304" pitchFamily="18" charset="0"/>
            </a:endParaRPr>
          </a:p>
          <a:p>
            <a:pPr marL="0" indent="0">
              <a:lnSpc>
                <a:spcPct val="80000"/>
              </a:lnSpc>
            </a:pPr>
            <a:endParaRPr lang="en-GB" altLang="en-US" sz="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5" descr="LVP_UNI_LOGO_Pantone1">
            <a:extLst>
              <a:ext uri="{FF2B5EF4-FFF2-40B4-BE49-F238E27FC236}">
                <a16:creationId xmlns:a16="http://schemas.microsoft.com/office/drawing/2014/main" id="{7AAE5763-9636-003B-D12D-7B720EB0F0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6019800"/>
            <a:ext cx="1905000" cy="44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7" name="Title 1">
            <a:extLst>
              <a:ext uri="{FF2B5EF4-FFF2-40B4-BE49-F238E27FC236}">
                <a16:creationId xmlns:a16="http://schemas.microsoft.com/office/drawing/2014/main" id="{B930F85D-C3CC-502A-C66A-ECC29E3E6886}"/>
              </a:ext>
            </a:extLst>
          </p:cNvPr>
          <p:cNvSpPr>
            <a:spLocks noGrp="1" noChangeArrowheads="1"/>
          </p:cNvSpPr>
          <p:nvPr>
            <p:ph type="title"/>
          </p:nvPr>
        </p:nvSpPr>
        <p:spPr>
          <a:xfrm>
            <a:off x="2484438" y="476250"/>
            <a:ext cx="4632325" cy="585788"/>
          </a:xfrm>
        </p:spPr>
        <p:txBody>
          <a:bodyPr/>
          <a:lstStyle/>
          <a:p>
            <a:r>
              <a:rPr lang="en-GB" altLang="en-US" sz="1600">
                <a:cs typeface="Calibri" panose="020F0502020204030204" pitchFamily="34" charset="0"/>
              </a:rPr>
              <a:t>Roles and Responsibilities </a:t>
            </a:r>
          </a:p>
        </p:txBody>
      </p:sp>
      <p:sp>
        <p:nvSpPr>
          <p:cNvPr id="6148" name="Content Placeholder 2">
            <a:extLst>
              <a:ext uri="{FF2B5EF4-FFF2-40B4-BE49-F238E27FC236}">
                <a16:creationId xmlns:a16="http://schemas.microsoft.com/office/drawing/2014/main" id="{989F6012-6458-D074-FA1F-C5A7D1508D5E}"/>
              </a:ext>
            </a:extLst>
          </p:cNvPr>
          <p:cNvSpPr>
            <a:spLocks noGrp="1" noChangeArrowheads="1"/>
          </p:cNvSpPr>
          <p:nvPr>
            <p:ph idx="1"/>
          </p:nvPr>
        </p:nvSpPr>
        <p:spPr>
          <a:xfrm>
            <a:off x="1908175" y="2276475"/>
            <a:ext cx="5973763" cy="3097213"/>
          </a:xfrm>
        </p:spPr>
        <p:txBody>
          <a:bodyPr/>
          <a:lstStyle/>
          <a:p>
            <a:r>
              <a:rPr lang="en-GB" altLang="en-US" sz="1600"/>
              <a:t>Database Designer /Engineer - Yung yu Wan</a:t>
            </a:r>
          </a:p>
          <a:p>
            <a:r>
              <a:rPr lang="en-GB" altLang="en-US" sz="1600"/>
              <a:t>Project Manager - Azhar Shaheer Badal</a:t>
            </a:r>
          </a:p>
          <a:p>
            <a:r>
              <a:rPr lang="en-GB" altLang="en-US" sz="1600"/>
              <a:t>Software Engineer- Jose Arturo Vega Lopez</a:t>
            </a:r>
          </a:p>
          <a:p>
            <a:r>
              <a:rPr lang="en-GB" altLang="en-US" sz="1600"/>
              <a:t>Tester - Chit Wui Lam</a:t>
            </a:r>
          </a:p>
          <a:p>
            <a:r>
              <a:rPr lang="en-GB" altLang="en-US" sz="1600"/>
              <a:t>Video Creator - Tony Machado</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7">
            <a:extLst>
              <a:ext uri="{FF2B5EF4-FFF2-40B4-BE49-F238E27FC236}">
                <a16:creationId xmlns:a16="http://schemas.microsoft.com/office/drawing/2014/main" id="{B71AD996-D344-CC12-0EB2-15F3BABB82FE}"/>
              </a:ext>
            </a:extLst>
          </p:cNvPr>
          <p:cNvGraphicFramePr>
            <a:graphicFrameLocks noGrp="1"/>
          </p:cNvGraphicFramePr>
          <p:nvPr>
            <p:ph idx="1"/>
          </p:nvPr>
        </p:nvGraphicFramePr>
        <p:xfrm>
          <a:off x="0" y="2125663"/>
          <a:ext cx="4716463" cy="3709992"/>
        </p:xfrm>
        <a:graphic>
          <a:graphicData uri="http://schemas.openxmlformats.org/drawingml/2006/table">
            <a:tbl>
              <a:tblPr firstRow="1" firstCol="1" bandRow="1">
                <a:tableStyleId>{5C22544A-7EE6-4342-B048-85BDC9FD1C3A}</a:tableStyleId>
              </a:tblPr>
              <a:tblGrid>
                <a:gridCol w="1596341">
                  <a:extLst>
                    <a:ext uri="{9D8B030D-6E8A-4147-A177-3AD203B41FA5}">
                      <a16:colId xmlns:a16="http://schemas.microsoft.com/office/drawing/2014/main" val="20000"/>
                    </a:ext>
                  </a:extLst>
                </a:gridCol>
                <a:gridCol w="2201016">
                  <a:extLst>
                    <a:ext uri="{9D8B030D-6E8A-4147-A177-3AD203B41FA5}">
                      <a16:colId xmlns:a16="http://schemas.microsoft.com/office/drawing/2014/main" val="20001"/>
                    </a:ext>
                  </a:extLst>
                </a:gridCol>
                <a:gridCol w="919106">
                  <a:extLst>
                    <a:ext uri="{9D8B030D-6E8A-4147-A177-3AD203B41FA5}">
                      <a16:colId xmlns:a16="http://schemas.microsoft.com/office/drawing/2014/main" val="20002"/>
                    </a:ext>
                  </a:extLst>
                </a:gridCol>
              </a:tblGrid>
              <a:tr h="200011">
                <a:tc>
                  <a:txBody>
                    <a:bodyPr/>
                    <a:lstStyle/>
                    <a:p>
                      <a:pPr>
                        <a:lnSpc>
                          <a:spcPct val="115000"/>
                        </a:lnSpc>
                      </a:pPr>
                      <a:r>
                        <a:rPr lang="en-US" sz="1100" kern="100" dirty="0">
                          <a:effectLst/>
                        </a:rPr>
                        <a:t>Table Name</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a:effectLst/>
                        </a:rPr>
                        <a:t>Primary Key</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a:effectLst/>
                        </a:rPr>
                        <a:t>Test Require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0"/>
                  </a:ext>
                </a:extLst>
              </a:tr>
              <a:tr h="369949">
                <a:tc>
                  <a:txBody>
                    <a:bodyPr/>
                    <a:lstStyle/>
                    <a:p>
                      <a:pPr>
                        <a:lnSpc>
                          <a:spcPct val="115000"/>
                        </a:lnSpc>
                      </a:pPr>
                      <a:r>
                        <a:rPr lang="en-US" sz="1100" kern="100">
                          <a:effectLst/>
                        </a:rPr>
                        <a:t>Research  Groups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Research Group ID - Auto Increment</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1"/>
                  </a:ext>
                </a:extLst>
              </a:tr>
              <a:tr h="200011">
                <a:tc>
                  <a:txBody>
                    <a:bodyPr/>
                    <a:lstStyle/>
                    <a:p>
                      <a:pPr>
                        <a:lnSpc>
                          <a:spcPct val="115000"/>
                        </a:lnSpc>
                      </a:pPr>
                      <a:r>
                        <a:rPr lang="en-US" sz="1100" kern="100" dirty="0">
                          <a:effectLst/>
                        </a:rPr>
                        <a:t>Lecturers</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Lecturer ID - Auto Increment</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2"/>
                  </a:ext>
                </a:extLst>
              </a:tr>
              <a:tr h="200011">
                <a:tc>
                  <a:txBody>
                    <a:bodyPr/>
                    <a:lstStyle/>
                    <a:p>
                      <a:pPr>
                        <a:lnSpc>
                          <a:spcPct val="115000"/>
                        </a:lnSpc>
                      </a:pPr>
                      <a:r>
                        <a:rPr lang="en-US" sz="1100" kern="100">
                          <a:effectLst/>
                        </a:rPr>
                        <a:t>Students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Student ID - Auto Increment</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3"/>
                  </a:ext>
                </a:extLst>
              </a:tr>
              <a:tr h="200011">
                <a:tc>
                  <a:txBody>
                    <a:bodyPr/>
                    <a:lstStyle/>
                    <a:p>
                      <a:pPr>
                        <a:lnSpc>
                          <a:spcPct val="115000"/>
                        </a:lnSpc>
                      </a:pPr>
                      <a:r>
                        <a:rPr lang="en-US" sz="1100" kern="100" dirty="0">
                          <a:effectLst/>
                        </a:rPr>
                        <a:t>Non-Academic Staff</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Staff - Auto Increment</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4"/>
                  </a:ext>
                </a:extLst>
              </a:tr>
              <a:tr h="200011">
                <a:tc>
                  <a:txBody>
                    <a:bodyPr/>
                    <a:lstStyle/>
                    <a:p>
                      <a:pPr>
                        <a:lnSpc>
                          <a:spcPct val="115000"/>
                        </a:lnSpc>
                      </a:pPr>
                      <a:r>
                        <a:rPr lang="en-US" sz="1100" kern="100">
                          <a:effectLst/>
                        </a:rPr>
                        <a:t>Courses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Course Code</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TRUE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5"/>
                  </a:ext>
                </a:extLst>
              </a:tr>
              <a:tr h="200011">
                <a:tc>
                  <a:txBody>
                    <a:bodyPr/>
                    <a:lstStyle/>
                    <a:p>
                      <a:pPr>
                        <a:lnSpc>
                          <a:spcPct val="115000"/>
                        </a:lnSpc>
                      </a:pPr>
                      <a:r>
                        <a:rPr lang="en-US" sz="1100" kern="100">
                          <a:effectLst/>
                        </a:rPr>
                        <a:t>Departments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Department Name</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TRUE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6"/>
                  </a:ext>
                </a:extLst>
              </a:tr>
              <a:tr h="200011">
                <a:tc>
                  <a:txBody>
                    <a:bodyPr/>
                    <a:lstStyle/>
                    <a:p>
                      <a:pPr>
                        <a:lnSpc>
                          <a:spcPct val="115000"/>
                        </a:lnSpc>
                      </a:pPr>
                      <a:r>
                        <a:rPr lang="en-US" sz="1100" kern="100">
                          <a:effectLst/>
                        </a:rPr>
                        <a:t>Programs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Program Name</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TRUE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7"/>
                  </a:ext>
                </a:extLst>
              </a:tr>
              <a:tr h="369950">
                <a:tc>
                  <a:txBody>
                    <a:bodyPr/>
                    <a:lstStyle/>
                    <a:p>
                      <a:pPr>
                        <a:lnSpc>
                          <a:spcPct val="115000"/>
                        </a:lnSpc>
                      </a:pPr>
                      <a:r>
                        <a:rPr lang="en-US" sz="1100" kern="100">
                          <a:effectLst/>
                        </a:rPr>
                        <a:t>ProgramEnrollmentDetails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N/A</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8"/>
                  </a:ext>
                </a:extLst>
              </a:tr>
              <a:tr h="200011">
                <a:tc>
                  <a:txBody>
                    <a:bodyPr/>
                    <a:lstStyle/>
                    <a:p>
                      <a:pPr>
                        <a:lnSpc>
                          <a:spcPct val="115000"/>
                        </a:lnSpc>
                      </a:pPr>
                      <a:r>
                        <a:rPr lang="en-US" sz="1100" kern="100">
                          <a:effectLst/>
                        </a:rPr>
                        <a:t>ResearchProjects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a:effectLst/>
                        </a:rPr>
                        <a:t>ProjectTitle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TRUE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09"/>
                  </a:ext>
                </a:extLst>
              </a:tr>
              <a:tr h="200011">
                <a:tc>
                  <a:txBody>
                    <a:bodyPr/>
                    <a:lstStyle/>
                    <a:p>
                      <a:pPr>
                        <a:lnSpc>
                          <a:spcPct val="115000"/>
                        </a:lnSpc>
                      </a:pPr>
                      <a:r>
                        <a:rPr lang="en-US" sz="1100" kern="100">
                          <a:effectLst/>
                        </a:rPr>
                        <a:t>Enrollments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Enrollment ID - Auto Increment</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10"/>
                  </a:ext>
                </a:extLst>
              </a:tr>
              <a:tr h="200011">
                <a:tc>
                  <a:txBody>
                    <a:bodyPr/>
                    <a:lstStyle/>
                    <a:p>
                      <a:pPr>
                        <a:lnSpc>
                          <a:spcPct val="115000"/>
                        </a:lnSpc>
                      </a:pPr>
                      <a:r>
                        <a:rPr lang="en-US" sz="1100" kern="100">
                          <a:effectLst/>
                        </a:rPr>
                        <a:t>Advisors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Advisor ID - Auto Increment</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11"/>
                  </a:ext>
                </a:extLst>
              </a:tr>
              <a:tr h="200011">
                <a:tc>
                  <a:txBody>
                    <a:bodyPr/>
                    <a:lstStyle/>
                    <a:p>
                      <a:pPr>
                        <a:lnSpc>
                          <a:spcPct val="115000"/>
                        </a:lnSpc>
                      </a:pPr>
                      <a:r>
                        <a:rPr lang="en-US" sz="1100" kern="100">
                          <a:effectLst/>
                        </a:rPr>
                        <a:t>TeachingAssignments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a:effectLst/>
                        </a:rPr>
                        <a:t>AssignmentID - Auto Increment</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12"/>
                  </a:ext>
                </a:extLst>
              </a:tr>
              <a:tr h="200011">
                <a:tc>
                  <a:txBody>
                    <a:bodyPr/>
                    <a:lstStyle/>
                    <a:p>
                      <a:pPr>
                        <a:lnSpc>
                          <a:spcPct val="115000"/>
                        </a:lnSpc>
                      </a:pPr>
                      <a:r>
                        <a:rPr lang="en-US" sz="1100" kern="100">
                          <a:effectLst/>
                        </a:rPr>
                        <a:t>ResearchSupervision</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dirty="0">
                          <a:effectLst/>
                        </a:rPr>
                        <a:t>Supervision ID - Auto Increment</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13"/>
                  </a:ext>
                </a:extLst>
              </a:tr>
              <a:tr h="369949">
                <a:tc>
                  <a:txBody>
                    <a:bodyPr/>
                    <a:lstStyle/>
                    <a:p>
                      <a:pPr>
                        <a:lnSpc>
                          <a:spcPct val="115000"/>
                        </a:lnSpc>
                      </a:pPr>
                      <a:r>
                        <a:rPr lang="en-US" sz="1100" kern="100">
                          <a:effectLst/>
                        </a:rPr>
                        <a:t>DepartmentStaff</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a:effectLst/>
                        </a:rPr>
                        <a:t>DepartmentStaffID - Auto Increment</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dirty="0">
                          <a:effectLst/>
                        </a:rPr>
                        <a:t>FALSE</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14"/>
                  </a:ext>
                </a:extLst>
              </a:tr>
              <a:tr h="200011">
                <a:tc>
                  <a:txBody>
                    <a:bodyPr/>
                    <a:lstStyle/>
                    <a:p>
                      <a:pPr>
                        <a:lnSpc>
                          <a:spcPct val="115000"/>
                        </a:lnSpc>
                      </a:pPr>
                      <a:r>
                        <a:rPr lang="en-US" sz="1100" kern="100">
                          <a:effectLst/>
                        </a:rPr>
                        <a:t>Committees</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nSpc>
                          <a:spcPct val="115000"/>
                        </a:lnSpc>
                      </a:pPr>
                      <a:r>
                        <a:rPr lang="en-US" sz="1100" kern="100">
                          <a:effectLst/>
                        </a:rPr>
                        <a:t>CommitteeID - Auto Increment</a:t>
                      </a:r>
                      <a:endParaRPr lang="en-GB" sz="1200" kern="10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tc>
                  <a:txBody>
                    <a:bodyPr/>
                    <a:lstStyle/>
                    <a:p>
                      <a:pPr algn="ctr">
                        <a:lnSpc>
                          <a:spcPct val="115000"/>
                        </a:lnSpc>
                      </a:pPr>
                      <a:r>
                        <a:rPr lang="en-US" sz="1100" kern="100" dirty="0">
                          <a:effectLst/>
                        </a:rPr>
                        <a:t>FALSE</a:t>
                      </a:r>
                      <a:endParaRPr lang="en-GB" sz="1200" kern="100" dirty="0">
                        <a:effectLst/>
                        <a:latin typeface="Times New Roman" panose="02020603050405020304" pitchFamily="18" charset="0"/>
                        <a:ea typeface="Times New Roman" panose="02020603050405020304" pitchFamily="18" charset="0"/>
                      </a:endParaRPr>
                    </a:p>
                  </a:txBody>
                  <a:tcPr marL="17782" marR="17782" marT="0" marB="0" anchor="ctr">
                    <a:solidFill>
                      <a:schemeClr val="bg2">
                        <a:lumMod val="60000"/>
                        <a:lumOff val="40000"/>
                      </a:schemeClr>
                    </a:solidFill>
                  </a:tcPr>
                </a:tc>
                <a:extLst>
                  <a:ext uri="{0D108BD9-81ED-4DB2-BD59-A6C34878D82A}">
                    <a16:rowId xmlns:a16="http://schemas.microsoft.com/office/drawing/2014/main" val="10015"/>
                  </a:ext>
                </a:extLst>
              </a:tr>
            </a:tbl>
          </a:graphicData>
        </a:graphic>
      </p:graphicFrame>
      <p:sp>
        <p:nvSpPr>
          <p:cNvPr id="5" name="Rectangle 4">
            <a:extLst>
              <a:ext uri="{FF2B5EF4-FFF2-40B4-BE49-F238E27FC236}">
                <a16:creationId xmlns:a16="http://schemas.microsoft.com/office/drawing/2014/main" id="{21EAFC03-8800-EF3F-60AE-816E0A7FF6C8}"/>
              </a:ext>
            </a:extLst>
          </p:cNvPr>
          <p:cNvSpPr/>
          <p:nvPr/>
        </p:nvSpPr>
        <p:spPr>
          <a:xfrm>
            <a:off x="9525" y="1331913"/>
            <a:ext cx="4238625" cy="792162"/>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US" altLang="zh-TW" sz="1200" b="1" dirty="0">
                <a:solidFill>
                  <a:schemeClr val="tx1"/>
                </a:solidFill>
                <a:latin typeface="Aptos" panose="020B0004020202020204" pitchFamily="34" charset="0"/>
                <a:ea typeface="PMingLiU" panose="02020500000000000000" pitchFamily="18" charset="-120"/>
              </a:rPr>
              <a:t> Validate the primary keys are unique; test cases will only include the table with Primary Key is not auto increment</a:t>
            </a:r>
            <a:br>
              <a:rPr lang="en-US" altLang="zh-TW" sz="1800" dirty="0">
                <a:solidFill>
                  <a:schemeClr val="tx1"/>
                </a:solidFill>
              </a:rPr>
            </a:br>
            <a:endParaRPr lang="en-GB" dirty="0"/>
          </a:p>
        </p:txBody>
      </p:sp>
      <p:graphicFrame>
        <p:nvGraphicFramePr>
          <p:cNvPr id="6" name="Table 5">
            <a:extLst>
              <a:ext uri="{FF2B5EF4-FFF2-40B4-BE49-F238E27FC236}">
                <a16:creationId xmlns:a16="http://schemas.microsoft.com/office/drawing/2014/main" id="{B11DAA01-5FF5-7217-AD13-89B028953836}"/>
              </a:ext>
            </a:extLst>
          </p:cNvPr>
          <p:cNvGraphicFramePr>
            <a:graphicFrameLocks noGrp="1"/>
          </p:cNvGraphicFramePr>
          <p:nvPr/>
        </p:nvGraphicFramePr>
        <p:xfrm>
          <a:off x="4953000" y="2124075"/>
          <a:ext cx="3867150" cy="4051303"/>
        </p:xfrm>
        <a:graphic>
          <a:graphicData uri="http://schemas.openxmlformats.org/drawingml/2006/table">
            <a:tbl>
              <a:tblPr firstRow="1" firstCol="1" bandRow="1">
                <a:tableStyleId>{5C22544A-7EE6-4342-B048-85BDC9FD1C3A}</a:tableStyleId>
              </a:tblPr>
              <a:tblGrid>
                <a:gridCol w="1308882">
                  <a:extLst>
                    <a:ext uri="{9D8B030D-6E8A-4147-A177-3AD203B41FA5}">
                      <a16:colId xmlns:a16="http://schemas.microsoft.com/office/drawing/2014/main" val="20000"/>
                    </a:ext>
                  </a:extLst>
                </a:gridCol>
                <a:gridCol w="1804670">
                  <a:extLst>
                    <a:ext uri="{9D8B030D-6E8A-4147-A177-3AD203B41FA5}">
                      <a16:colId xmlns:a16="http://schemas.microsoft.com/office/drawing/2014/main" val="20001"/>
                    </a:ext>
                  </a:extLst>
                </a:gridCol>
                <a:gridCol w="753598">
                  <a:extLst>
                    <a:ext uri="{9D8B030D-6E8A-4147-A177-3AD203B41FA5}">
                      <a16:colId xmlns:a16="http://schemas.microsoft.com/office/drawing/2014/main" val="20002"/>
                    </a:ext>
                  </a:extLst>
                </a:gridCol>
              </a:tblGrid>
              <a:tr h="370067">
                <a:tc>
                  <a:txBody>
                    <a:bodyPr/>
                    <a:lstStyle/>
                    <a:p>
                      <a:pPr>
                        <a:lnSpc>
                          <a:spcPct val="115000"/>
                        </a:lnSpc>
                      </a:pPr>
                      <a:r>
                        <a:rPr lang="en-US" sz="1100" kern="100" dirty="0">
                          <a:effectLst/>
                        </a:rPr>
                        <a:t>Table Name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Foreign Key</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Test Require</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0"/>
                  </a:ext>
                </a:extLst>
              </a:tr>
              <a:tr h="200088">
                <a:tc>
                  <a:txBody>
                    <a:bodyPr/>
                    <a:lstStyle/>
                    <a:p>
                      <a:pPr>
                        <a:lnSpc>
                          <a:spcPct val="115000"/>
                        </a:lnSpc>
                      </a:pPr>
                      <a:r>
                        <a:rPr lang="en-US" sz="1100" kern="100" dirty="0">
                          <a:effectLst/>
                        </a:rPr>
                        <a:t>Research Groups</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dirty="0">
                          <a:effectLst/>
                        </a:rPr>
                        <a:t>N/A</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a:effectLst/>
                        </a:rPr>
                        <a:t>FALSE</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1"/>
                  </a:ext>
                </a:extLst>
              </a:tr>
              <a:tr h="200088">
                <a:tc>
                  <a:txBody>
                    <a:bodyPr/>
                    <a:lstStyle/>
                    <a:p>
                      <a:pPr>
                        <a:lnSpc>
                          <a:spcPct val="115000"/>
                        </a:lnSpc>
                      </a:pPr>
                      <a:r>
                        <a:rPr lang="en-US" sz="1100" kern="100">
                          <a:effectLst/>
                        </a:rPr>
                        <a:t>Lecturers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dirty="0">
                          <a:effectLst/>
                        </a:rPr>
                        <a:t>Research Group ID</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2"/>
                  </a:ext>
                </a:extLst>
              </a:tr>
              <a:tr h="200088">
                <a:tc>
                  <a:txBody>
                    <a:bodyPr/>
                    <a:lstStyle/>
                    <a:p>
                      <a:pPr>
                        <a:lnSpc>
                          <a:spcPct val="115000"/>
                        </a:lnSpc>
                      </a:pPr>
                      <a:r>
                        <a:rPr lang="en-US" sz="1100" kern="100">
                          <a:effectLst/>
                        </a:rPr>
                        <a:t>Students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LecturerID</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3"/>
                  </a:ext>
                </a:extLst>
              </a:tr>
              <a:tr h="200088">
                <a:tc>
                  <a:txBody>
                    <a:bodyPr/>
                    <a:lstStyle/>
                    <a:p>
                      <a:pPr>
                        <a:lnSpc>
                          <a:spcPct val="115000"/>
                        </a:lnSpc>
                      </a:pPr>
                      <a:r>
                        <a:rPr lang="en-US" sz="1100" kern="100">
                          <a:effectLst/>
                        </a:rPr>
                        <a:t>NonAcademicStaff</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N/A</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FALSE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4"/>
                  </a:ext>
                </a:extLst>
              </a:tr>
              <a:tr h="200088">
                <a:tc>
                  <a:txBody>
                    <a:bodyPr/>
                    <a:lstStyle/>
                    <a:p>
                      <a:pPr>
                        <a:lnSpc>
                          <a:spcPct val="115000"/>
                        </a:lnSpc>
                      </a:pPr>
                      <a:r>
                        <a:rPr lang="en-US" sz="1100" kern="100">
                          <a:effectLst/>
                        </a:rPr>
                        <a:t>Courses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dirty="0">
                          <a:effectLst/>
                        </a:rPr>
                        <a:t>Program Manager ID</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a:effectLst/>
                        </a:rPr>
                        <a:t>TRUE</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5"/>
                  </a:ext>
                </a:extLst>
              </a:tr>
              <a:tr h="200088">
                <a:tc>
                  <a:txBody>
                    <a:bodyPr/>
                    <a:lstStyle/>
                    <a:p>
                      <a:pPr>
                        <a:lnSpc>
                          <a:spcPct val="115000"/>
                        </a:lnSpc>
                      </a:pPr>
                      <a:r>
                        <a:rPr lang="en-US" sz="1100" kern="100">
                          <a:effectLst/>
                        </a:rPr>
                        <a:t>Departments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N/A</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FALSE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6"/>
                  </a:ext>
                </a:extLst>
              </a:tr>
              <a:tr h="200088">
                <a:tc>
                  <a:txBody>
                    <a:bodyPr/>
                    <a:lstStyle/>
                    <a:p>
                      <a:pPr>
                        <a:lnSpc>
                          <a:spcPct val="115000"/>
                        </a:lnSpc>
                      </a:pPr>
                      <a:r>
                        <a:rPr lang="en-US" sz="1100" kern="100">
                          <a:effectLst/>
                        </a:rPr>
                        <a:t>Programs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StaffID</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7"/>
                  </a:ext>
                </a:extLst>
              </a:tr>
              <a:tr h="370067">
                <a:tc>
                  <a:txBody>
                    <a:bodyPr/>
                    <a:lstStyle/>
                    <a:p>
                      <a:pPr>
                        <a:lnSpc>
                          <a:spcPct val="115000"/>
                        </a:lnSpc>
                      </a:pPr>
                      <a:r>
                        <a:rPr lang="en-US" sz="1100" kern="100">
                          <a:effectLst/>
                        </a:rPr>
                        <a:t>ProgramEnrollmentDetails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ProgramName</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8"/>
                  </a:ext>
                </a:extLst>
              </a:tr>
              <a:tr h="200088">
                <a:tc>
                  <a:txBody>
                    <a:bodyPr/>
                    <a:lstStyle/>
                    <a:p>
                      <a:pPr>
                        <a:lnSpc>
                          <a:spcPct val="115000"/>
                        </a:lnSpc>
                      </a:pPr>
                      <a:r>
                        <a:rPr lang="en-US" sz="1100" kern="100">
                          <a:effectLst/>
                        </a:rPr>
                        <a:t>ResearchProjects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N/A</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FALSE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09"/>
                  </a:ext>
                </a:extLst>
              </a:tr>
              <a:tr h="200088">
                <a:tc>
                  <a:txBody>
                    <a:bodyPr/>
                    <a:lstStyle/>
                    <a:p>
                      <a:pPr>
                        <a:lnSpc>
                          <a:spcPct val="115000"/>
                        </a:lnSpc>
                      </a:pPr>
                      <a:r>
                        <a:rPr lang="en-US" sz="1100" kern="100">
                          <a:effectLst/>
                        </a:rPr>
                        <a:t>Enrollments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StudentID, CourseCode</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10"/>
                  </a:ext>
                </a:extLst>
              </a:tr>
              <a:tr h="200088">
                <a:tc>
                  <a:txBody>
                    <a:bodyPr/>
                    <a:lstStyle/>
                    <a:p>
                      <a:pPr>
                        <a:lnSpc>
                          <a:spcPct val="115000"/>
                        </a:lnSpc>
                      </a:pPr>
                      <a:r>
                        <a:rPr lang="en-US" sz="1100" kern="100">
                          <a:effectLst/>
                        </a:rPr>
                        <a:t>Advisors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StudentID, LecturerID</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11"/>
                  </a:ext>
                </a:extLst>
              </a:tr>
              <a:tr h="370067">
                <a:tc>
                  <a:txBody>
                    <a:bodyPr/>
                    <a:lstStyle/>
                    <a:p>
                      <a:pPr>
                        <a:lnSpc>
                          <a:spcPct val="115000"/>
                        </a:lnSpc>
                      </a:pPr>
                      <a:r>
                        <a:rPr lang="en-US" sz="1100" kern="100">
                          <a:effectLst/>
                        </a:rPr>
                        <a:t>TeachingAssignments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LecturerID, CourseCode</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12"/>
                  </a:ext>
                </a:extLst>
              </a:tr>
              <a:tr h="370067">
                <a:tc>
                  <a:txBody>
                    <a:bodyPr/>
                    <a:lstStyle/>
                    <a:p>
                      <a:pPr>
                        <a:lnSpc>
                          <a:spcPct val="115000"/>
                        </a:lnSpc>
                      </a:pPr>
                      <a:r>
                        <a:rPr lang="en-US" sz="1100" kern="100">
                          <a:effectLst/>
                        </a:rPr>
                        <a:t>ResearchSupervision</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LecturerID, ProjectTitle</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13"/>
                  </a:ext>
                </a:extLst>
              </a:tr>
              <a:tr h="370067">
                <a:tc>
                  <a:txBody>
                    <a:bodyPr/>
                    <a:lstStyle/>
                    <a:p>
                      <a:pPr>
                        <a:lnSpc>
                          <a:spcPct val="115000"/>
                        </a:lnSpc>
                      </a:pPr>
                      <a:r>
                        <a:rPr lang="en-US" sz="1100" kern="100">
                          <a:effectLst/>
                        </a:rPr>
                        <a:t>DepartmentStaff</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DepartmentName, LecturerID</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14"/>
                  </a:ext>
                </a:extLst>
              </a:tr>
              <a:tr h="200088">
                <a:tc>
                  <a:txBody>
                    <a:bodyPr/>
                    <a:lstStyle/>
                    <a:p>
                      <a:pPr>
                        <a:lnSpc>
                          <a:spcPct val="115000"/>
                        </a:lnSpc>
                      </a:pPr>
                      <a:r>
                        <a:rPr lang="en-US" sz="1100" kern="100">
                          <a:effectLst/>
                        </a:rPr>
                        <a:t>Committees</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nSpc>
                          <a:spcPct val="115000"/>
                        </a:lnSpc>
                      </a:pPr>
                      <a:r>
                        <a:rPr lang="en-US" sz="1100" kern="100">
                          <a:effectLst/>
                        </a:rPr>
                        <a:t>LecturerID</a:t>
                      </a:r>
                      <a:endParaRPr lang="en-GB" sz="1200" kern="10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tc>
                  <a:txBody>
                    <a:bodyPr/>
                    <a:lstStyle/>
                    <a:p>
                      <a:pPr algn="ctr">
                        <a:lnSpc>
                          <a:spcPct val="115000"/>
                        </a:lnSpc>
                      </a:pPr>
                      <a:r>
                        <a:rPr lang="en-US" sz="1100" kern="100" dirty="0">
                          <a:effectLst/>
                        </a:rPr>
                        <a:t>TRUE</a:t>
                      </a:r>
                      <a:endParaRPr lang="en-GB" sz="1200" kern="100" dirty="0">
                        <a:effectLst/>
                        <a:latin typeface="Times New Roman" panose="02020603050405020304" pitchFamily="18" charset="0"/>
                        <a:ea typeface="Times New Roman" panose="02020603050405020304" pitchFamily="18" charset="0"/>
                      </a:endParaRPr>
                    </a:p>
                  </a:txBody>
                  <a:tcPr marL="17779" marR="17779" marT="0" marB="0" anchor="ctr">
                    <a:solidFill>
                      <a:schemeClr val="accent3">
                        <a:lumMod val="75000"/>
                      </a:schemeClr>
                    </a:solidFill>
                  </a:tcPr>
                </a:tc>
                <a:extLst>
                  <a:ext uri="{0D108BD9-81ED-4DB2-BD59-A6C34878D82A}">
                    <a16:rowId xmlns:a16="http://schemas.microsoft.com/office/drawing/2014/main" val="10015"/>
                  </a:ext>
                </a:extLst>
              </a:tr>
            </a:tbl>
          </a:graphicData>
        </a:graphic>
      </p:graphicFrame>
      <p:sp>
        <p:nvSpPr>
          <p:cNvPr id="7" name="Rectangle 6">
            <a:extLst>
              <a:ext uri="{FF2B5EF4-FFF2-40B4-BE49-F238E27FC236}">
                <a16:creationId xmlns:a16="http://schemas.microsoft.com/office/drawing/2014/main" id="{C58339B6-34B4-F196-BD7B-8990393FA111}"/>
              </a:ext>
            </a:extLst>
          </p:cNvPr>
          <p:cNvSpPr/>
          <p:nvPr/>
        </p:nvSpPr>
        <p:spPr>
          <a:xfrm>
            <a:off x="5224463" y="935038"/>
            <a:ext cx="3324225" cy="1162050"/>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lvl="1">
              <a:defRPr/>
            </a:pPr>
            <a:r>
              <a:rPr lang="en-US" sz="1200" b="1" dirty="0">
                <a:solidFill>
                  <a:schemeClr val="tx1"/>
                </a:solidFill>
                <a:ea typeface="PMingLiU" panose="02020500000000000000" pitchFamily="18" charset="-120"/>
              </a:rPr>
              <a:t>Foreign key test to Confirm that foreign key constraints are working correctly based on the table structure and dummy data.</a:t>
            </a:r>
            <a:endParaRPr lang="en-GB" sz="1200" dirty="0">
              <a:solidFill>
                <a:schemeClr val="tx1"/>
              </a:solidFill>
              <a:ea typeface="Times New Roman" panose="02020603050405020304" pitchFamily="18" charset="0"/>
            </a:endParaRPr>
          </a:p>
          <a:p>
            <a:pPr marL="742950" lvl="1" indent="-285750">
              <a:buFont typeface="+mj-lt"/>
              <a:buAutoNum type="alphaUcPeriod"/>
              <a:defRPr/>
            </a:pPr>
            <a:endParaRPr lang="en-GB" sz="1800" dirty="0">
              <a:latin typeface="Times New Roman" panose="02020603050405020304" pitchFamily="18" charset="0"/>
              <a:ea typeface="Times New Roman" panose="02020603050405020304" pitchFamily="18" charset="0"/>
            </a:endParaRPr>
          </a:p>
        </p:txBody>
      </p:sp>
      <p:sp>
        <p:nvSpPr>
          <p:cNvPr id="31888" name="Title 1">
            <a:extLst>
              <a:ext uri="{FF2B5EF4-FFF2-40B4-BE49-F238E27FC236}">
                <a16:creationId xmlns:a16="http://schemas.microsoft.com/office/drawing/2014/main" id="{E01A1957-9418-15C3-A4E6-A3205D31DFDE}"/>
              </a:ext>
            </a:extLst>
          </p:cNvPr>
          <p:cNvSpPr>
            <a:spLocks noGrp="1" noChangeArrowheads="1"/>
          </p:cNvSpPr>
          <p:nvPr>
            <p:ph type="title"/>
          </p:nvPr>
        </p:nvSpPr>
        <p:spPr>
          <a:xfrm>
            <a:off x="1116013" y="-90488"/>
            <a:ext cx="5029200" cy="1268413"/>
          </a:xfrm>
        </p:spPr>
        <p:txBody>
          <a:bodyPr/>
          <a:lstStyle/>
          <a:p>
            <a:r>
              <a:rPr lang="en-US" altLang="zh-TW" sz="1600" b="1">
                <a:solidFill>
                  <a:schemeClr val="tx2"/>
                </a:solidFill>
                <a:latin typeface="Aptos" panose="020B0004020202020204" pitchFamily="34" charset="0"/>
                <a:ea typeface="PMingLiU" panose="02020500000000000000" pitchFamily="18" charset="-120"/>
              </a:rPr>
              <a:t>                                               Data integrity tests</a:t>
            </a:r>
            <a:br>
              <a:rPr lang="en-GB" altLang="zh-TW" sz="800">
                <a:solidFill>
                  <a:schemeClr val="tx2"/>
                </a:solidFill>
              </a:rPr>
            </a:br>
            <a:br>
              <a:rPr lang="en-GB" altLang="zh-TW" sz="800">
                <a:solidFill>
                  <a:schemeClr val="tx2"/>
                </a:solidFill>
              </a:rPr>
            </a:br>
            <a:r>
              <a:rPr lang="en-GB" altLang="zh-TW" sz="800">
                <a:solidFill>
                  <a:schemeClr val="tx2"/>
                </a:solidFill>
              </a:rPr>
              <a:t>                                              </a:t>
            </a:r>
            <a:r>
              <a:rPr lang="en-US" altLang="zh-TW" sz="1300" b="1">
                <a:solidFill>
                  <a:schemeClr val="tx2"/>
                </a:solidFill>
                <a:latin typeface="Aptos" panose="020B0004020202020204" pitchFamily="34" charset="0"/>
                <a:ea typeface="PMingLiU" panose="02020500000000000000" pitchFamily="18" charset="-120"/>
              </a:rPr>
              <a:t>Testing environment: MySQL Workbench</a:t>
            </a:r>
            <a:br>
              <a:rPr lang="en-GB" altLang="zh-TW" sz="1300">
                <a:solidFill>
                  <a:schemeClr val="tx1"/>
                </a:solidFill>
              </a:rPr>
            </a:br>
            <a:br>
              <a:rPr lang="en-US" altLang="zh-TW" sz="1300">
                <a:solidFill>
                  <a:schemeClr val="tx1"/>
                </a:solidFill>
              </a:rPr>
            </a:br>
            <a:endParaRPr lang="en-GB" altLang="en-US" sz="13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1">
            <a:extLst>
              <a:ext uri="{FF2B5EF4-FFF2-40B4-BE49-F238E27FC236}">
                <a16:creationId xmlns:a16="http://schemas.microsoft.com/office/drawing/2014/main" id="{B3391DCA-F27F-05B0-3B8E-ABCE6F49A8B7}"/>
              </a:ext>
            </a:extLst>
          </p:cNvPr>
          <p:cNvSpPr>
            <a:spLocks noGrp="1" noChangeArrowheads="1"/>
          </p:cNvSpPr>
          <p:nvPr>
            <p:ph type="title"/>
          </p:nvPr>
        </p:nvSpPr>
        <p:spPr>
          <a:xfrm>
            <a:off x="2268538" y="333375"/>
            <a:ext cx="3525837" cy="830263"/>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r>
              <a:rPr lang="en-US" altLang="en-US" sz="1800" b="1">
                <a:latin typeface="Aptos" panose="020B0004020202020204" pitchFamily="34" charset="0"/>
                <a:ea typeface="PMingLiU" panose="02020500000000000000" pitchFamily="18" charset="-120"/>
              </a:rPr>
              <a:t>CRUD Operations Test</a:t>
            </a:r>
            <a:br>
              <a:rPr lang="en-GB" altLang="en-US" sz="1800">
                <a:latin typeface="Times New Roman" panose="02020603050405020304" pitchFamily="18" charset="0"/>
                <a:cs typeface="Times New Roman" panose="02020603050405020304" pitchFamily="18" charset="0"/>
              </a:rPr>
            </a:br>
            <a:endParaRPr lang="en-GB" altLang="en-US"/>
          </a:p>
        </p:txBody>
      </p:sp>
      <p:sp>
        <p:nvSpPr>
          <p:cNvPr id="32771" name="Content Placeholder 4">
            <a:extLst>
              <a:ext uri="{FF2B5EF4-FFF2-40B4-BE49-F238E27FC236}">
                <a16:creationId xmlns:a16="http://schemas.microsoft.com/office/drawing/2014/main" id="{E1D13D57-C5CF-3AB5-EA03-A8F51234A1A3}"/>
              </a:ext>
            </a:extLst>
          </p:cNvPr>
          <p:cNvSpPr>
            <a:spLocks noGrp="1" noChangeArrowheads="1"/>
          </p:cNvSpPr>
          <p:nvPr>
            <p:ph idx="1"/>
          </p:nvPr>
        </p:nvSpPr>
        <p:spPr>
          <a:xfrm>
            <a:off x="25400" y="620713"/>
            <a:ext cx="3394075" cy="1347787"/>
          </a:xfrm>
        </p:spPr>
        <p:txBody>
          <a:bodyPr>
            <a:spAutoFit/>
          </a:bodyPr>
          <a:lstStyle/>
          <a:p>
            <a:r>
              <a:rPr lang="en-GB" altLang="en-US" sz="1200"/>
              <a:t>Implement SQL alchemy python library to perform CRUD test for database. </a:t>
            </a:r>
          </a:p>
          <a:p>
            <a:pPr>
              <a:buFontTx/>
              <a:buAutoNum type="arabicPeriod"/>
            </a:pPr>
            <a:r>
              <a:rPr lang="en-GB" altLang="en-US" sz="1200">
                <a:solidFill>
                  <a:srgbClr val="FF0000"/>
                </a:solidFill>
              </a:rPr>
              <a:t>Create data</a:t>
            </a:r>
          </a:p>
          <a:p>
            <a:pPr>
              <a:buFontTx/>
              <a:buAutoNum type="arabicPeriod"/>
            </a:pPr>
            <a:r>
              <a:rPr lang="en-GB" altLang="en-US" sz="1200">
                <a:solidFill>
                  <a:srgbClr val="FFFF00"/>
                </a:solidFill>
              </a:rPr>
              <a:t>Read data </a:t>
            </a:r>
          </a:p>
          <a:p>
            <a:pPr>
              <a:buFontTx/>
              <a:buAutoNum type="arabicPeriod"/>
            </a:pPr>
            <a:r>
              <a:rPr lang="en-GB" altLang="en-US" sz="1200">
                <a:solidFill>
                  <a:srgbClr val="0070C0"/>
                </a:solidFill>
              </a:rPr>
              <a:t>Change data</a:t>
            </a:r>
          </a:p>
          <a:p>
            <a:pPr>
              <a:buFontTx/>
              <a:buAutoNum type="arabicPeriod"/>
            </a:pPr>
            <a:r>
              <a:rPr lang="en-GB" altLang="en-US" sz="1200">
                <a:solidFill>
                  <a:srgbClr val="00B050"/>
                </a:solidFill>
              </a:rPr>
              <a:t>Delete data</a:t>
            </a:r>
          </a:p>
        </p:txBody>
      </p:sp>
      <p:pic>
        <p:nvPicPr>
          <p:cNvPr id="32772" name="Picture 5">
            <a:extLst>
              <a:ext uri="{FF2B5EF4-FFF2-40B4-BE49-F238E27FC236}">
                <a16:creationId xmlns:a16="http://schemas.microsoft.com/office/drawing/2014/main" id="{FB253EC7-61A9-E0A5-7295-5742CE43D1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9063" y="2287588"/>
            <a:ext cx="7754937" cy="3714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3" name="Rectangle 6">
            <a:extLst>
              <a:ext uri="{FF2B5EF4-FFF2-40B4-BE49-F238E27FC236}">
                <a16:creationId xmlns:a16="http://schemas.microsoft.com/office/drawing/2014/main" id="{213D407B-2677-5507-A730-FAF68C6B0CF0}"/>
              </a:ext>
            </a:extLst>
          </p:cNvPr>
          <p:cNvSpPr>
            <a:spLocks noChangeArrowheads="1"/>
          </p:cNvSpPr>
          <p:nvPr/>
        </p:nvSpPr>
        <p:spPr bwMode="auto">
          <a:xfrm>
            <a:off x="1547813" y="2000250"/>
            <a:ext cx="2016125" cy="287338"/>
          </a:xfrm>
          <a:prstGeom prst="rect">
            <a:avLst/>
          </a:prstGeom>
          <a:solidFill>
            <a:srgbClr val="7030A0"/>
          </a:solidFill>
          <a:ln w="9525" algn="ctr">
            <a:solidFill>
              <a:schemeClr val="tx1"/>
            </a:solidFill>
            <a:round/>
            <a:headEnd/>
            <a:tailEnd/>
          </a:ln>
        </p:spPr>
        <p:txBody>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sz="1200"/>
              <a:t>Test results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1">
            <a:extLst>
              <a:ext uri="{FF2B5EF4-FFF2-40B4-BE49-F238E27FC236}">
                <a16:creationId xmlns:a16="http://schemas.microsoft.com/office/drawing/2014/main" id="{E89C887A-1BA2-79FA-E3CA-60F06AFFFF7A}"/>
              </a:ext>
            </a:extLst>
          </p:cNvPr>
          <p:cNvSpPr>
            <a:spLocks noGrp="1" noChangeArrowheads="1"/>
          </p:cNvSpPr>
          <p:nvPr>
            <p:ph type="title"/>
          </p:nvPr>
        </p:nvSpPr>
        <p:spPr>
          <a:xfrm>
            <a:off x="685800" y="117475"/>
            <a:ext cx="2230438" cy="8318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r>
              <a:rPr lang="en-GB" altLang="en-US" sz="1800" b="1">
                <a:latin typeface="Aptos" panose="020B0004020202020204" pitchFamily="34" charset="0"/>
                <a:ea typeface="PMingLiU" panose="02020500000000000000" pitchFamily="18" charset="-120"/>
              </a:rPr>
              <a:t>Relationship Test:</a:t>
            </a:r>
            <a:br>
              <a:rPr lang="en-GB" altLang="en-US" sz="1800">
                <a:latin typeface="Times New Roman" panose="02020603050405020304" pitchFamily="18" charset="0"/>
                <a:cs typeface="Times New Roman" panose="02020603050405020304" pitchFamily="18" charset="0"/>
              </a:rPr>
            </a:br>
            <a:endParaRPr lang="en-GB" altLang="en-US"/>
          </a:p>
        </p:txBody>
      </p:sp>
      <p:sp>
        <p:nvSpPr>
          <p:cNvPr id="33795" name="TextBox 4">
            <a:extLst>
              <a:ext uri="{FF2B5EF4-FFF2-40B4-BE49-F238E27FC236}">
                <a16:creationId xmlns:a16="http://schemas.microsoft.com/office/drawing/2014/main" id="{F3E01904-9035-1364-9983-336BE47DA681}"/>
              </a:ext>
            </a:extLst>
          </p:cNvPr>
          <p:cNvSpPr txBox="1">
            <a:spLocks noChangeArrowheads="1"/>
          </p:cNvSpPr>
          <p:nvPr/>
        </p:nvSpPr>
        <p:spPr bwMode="auto">
          <a:xfrm>
            <a:off x="296863" y="833438"/>
            <a:ext cx="87249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r>
              <a:rPr lang="en-GB" altLang="en-US" sz="1200"/>
              <a:t>Verify table relationship by using MySQL workbench “Reverse Engineer” function to generate an EER diagram from database.</a:t>
            </a:r>
            <a:endParaRPr lang="en-GB" altLang="en-US" sz="1200">
              <a:solidFill>
                <a:srgbClr val="00B050"/>
              </a:solidFill>
            </a:endParaRPr>
          </a:p>
        </p:txBody>
      </p:sp>
      <p:pic>
        <p:nvPicPr>
          <p:cNvPr id="33796" name="Content Placeholder 5">
            <a:extLst>
              <a:ext uri="{FF2B5EF4-FFF2-40B4-BE49-F238E27FC236}">
                <a16:creationId xmlns:a16="http://schemas.microsoft.com/office/drawing/2014/main" id="{DC98555C-156C-62F4-FE1E-685DD2EEED7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79388" y="1268413"/>
            <a:ext cx="4537075" cy="3440112"/>
          </a:xfrm>
        </p:spPr>
      </p:pic>
      <p:pic>
        <p:nvPicPr>
          <p:cNvPr id="33797" name="Picture 6">
            <a:extLst>
              <a:ext uri="{FF2B5EF4-FFF2-40B4-BE49-F238E27FC236}">
                <a16:creationId xmlns:a16="http://schemas.microsoft.com/office/drawing/2014/main" id="{36582B26-9E12-31E5-513C-1AEEF467E1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7313" y="4867275"/>
            <a:ext cx="2378075" cy="182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8" name="Picture 7">
            <a:extLst>
              <a:ext uri="{FF2B5EF4-FFF2-40B4-BE49-F238E27FC236}">
                <a16:creationId xmlns:a16="http://schemas.microsoft.com/office/drawing/2014/main" id="{402B5B4A-1D35-5EA9-070B-FD26F2E935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59338" y="1220788"/>
            <a:ext cx="3960812"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圖片 1">
            <a:extLst>
              <a:ext uri="{FF2B5EF4-FFF2-40B4-BE49-F238E27FC236}">
                <a16:creationId xmlns:a16="http://schemas.microsoft.com/office/drawing/2014/main" id="{D2357878-8BA7-CFE0-5EC7-7CDC8062F98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09550" y="1920875"/>
            <a:ext cx="7202488" cy="1446213"/>
          </a:xfrm>
        </p:spPr>
      </p:pic>
      <p:sp>
        <p:nvSpPr>
          <p:cNvPr id="5" name="Rectangle 4">
            <a:extLst>
              <a:ext uri="{FF2B5EF4-FFF2-40B4-BE49-F238E27FC236}">
                <a16:creationId xmlns:a16="http://schemas.microsoft.com/office/drawing/2014/main" id="{7C68D0B9-C22E-74C5-4477-1025FB867993}"/>
              </a:ext>
            </a:extLst>
          </p:cNvPr>
          <p:cNvSpPr/>
          <p:nvPr/>
        </p:nvSpPr>
        <p:spPr>
          <a:xfrm>
            <a:off x="755650" y="1276350"/>
            <a:ext cx="1603375" cy="569913"/>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nSpc>
                <a:spcPct val="115000"/>
              </a:lnSpc>
              <a:spcAft>
                <a:spcPts val="800"/>
              </a:spcAft>
              <a:defRPr/>
            </a:pPr>
            <a:r>
              <a:rPr lang="en-US" sz="1200" b="1" dirty="0">
                <a:solidFill>
                  <a:schemeClr val="tx1"/>
                </a:solidFill>
                <a:latin typeface="Aptos" panose="020B0004020202020204" pitchFamily="34" charset="0"/>
                <a:ea typeface="PMingLiU" panose="02020500000000000000" pitchFamily="18" charset="-120"/>
              </a:rPr>
              <a:t>Security Testing</a:t>
            </a:r>
            <a:endParaRPr lang="en-GB" sz="1200" dirty="0">
              <a:solidFill>
                <a:schemeClr val="tx1"/>
              </a:solidFill>
              <a:latin typeface="Times New Roman" panose="02020603050405020304" pitchFamily="18" charset="0"/>
              <a:ea typeface="Times New Roman" panose="02020603050405020304" pitchFamily="18" charset="0"/>
            </a:endParaRPr>
          </a:p>
          <a:p>
            <a:pPr>
              <a:defRPr/>
            </a:pPr>
            <a:r>
              <a:rPr lang="en-US" sz="1200" kern="0" dirty="0">
                <a:solidFill>
                  <a:schemeClr val="tx1"/>
                </a:solidFill>
                <a:latin typeface="Aptos" panose="020B0004020202020204" pitchFamily="34" charset="0"/>
                <a:ea typeface="PMingLiU" panose="02020500000000000000" pitchFamily="18" charset="-120"/>
                <a:cs typeface="Times New Roman" panose="02020603050405020304" pitchFamily="18" charset="0"/>
              </a:rPr>
              <a:t>Access Control test</a:t>
            </a:r>
            <a:endParaRPr lang="en-GB" sz="1200" dirty="0">
              <a:solidFill>
                <a:schemeClr val="tx1"/>
              </a:solidFill>
            </a:endParaRPr>
          </a:p>
        </p:txBody>
      </p:sp>
      <p:sp>
        <p:nvSpPr>
          <p:cNvPr id="6" name="Rectangle 5">
            <a:extLst>
              <a:ext uri="{FF2B5EF4-FFF2-40B4-BE49-F238E27FC236}">
                <a16:creationId xmlns:a16="http://schemas.microsoft.com/office/drawing/2014/main" id="{6B0C6F8B-19F9-8763-6A59-D6BD3C411682}"/>
              </a:ext>
            </a:extLst>
          </p:cNvPr>
          <p:cNvSpPr/>
          <p:nvPr/>
        </p:nvSpPr>
        <p:spPr>
          <a:xfrm>
            <a:off x="207963" y="3657600"/>
            <a:ext cx="2987675" cy="625475"/>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US" sz="1200" b="1" dirty="0">
                <a:solidFill>
                  <a:schemeClr val="tx1"/>
                </a:solidFill>
                <a:latin typeface="Aptos" panose="020B0004020202020204" pitchFamily="34" charset="0"/>
                <a:ea typeface="PMingLiU" panose="02020500000000000000" pitchFamily="18" charset="-120"/>
              </a:rPr>
              <a:t>Backup and Recovery Testing</a:t>
            </a:r>
            <a:endParaRPr lang="en-GB" sz="1200" dirty="0">
              <a:solidFill>
                <a:schemeClr val="tx1"/>
              </a:solidFill>
              <a:latin typeface="Times New Roman" panose="02020603050405020304" pitchFamily="18" charset="0"/>
              <a:ea typeface="Times New Roman" panose="02020603050405020304" pitchFamily="18" charset="0"/>
            </a:endParaRPr>
          </a:p>
        </p:txBody>
      </p:sp>
      <p:pic>
        <p:nvPicPr>
          <p:cNvPr id="34821" name="圖片 1">
            <a:extLst>
              <a:ext uri="{FF2B5EF4-FFF2-40B4-BE49-F238E27FC236}">
                <a16:creationId xmlns:a16="http://schemas.microsoft.com/office/drawing/2014/main" id="{792015B9-3490-B358-E9C4-B76830D110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838" y="4384675"/>
            <a:ext cx="823595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22" name="圖片 1">
            <a:extLst>
              <a:ext uri="{FF2B5EF4-FFF2-40B4-BE49-F238E27FC236}">
                <a16:creationId xmlns:a16="http://schemas.microsoft.com/office/drawing/2014/main" id="{820B7A26-6470-789E-DAB2-59509B99FA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3838" y="5203825"/>
            <a:ext cx="8308975"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23" name="Title 1">
            <a:extLst>
              <a:ext uri="{FF2B5EF4-FFF2-40B4-BE49-F238E27FC236}">
                <a16:creationId xmlns:a16="http://schemas.microsoft.com/office/drawing/2014/main" id="{3B462794-249F-D1AB-C3E1-2B777B59AC07}"/>
              </a:ext>
            </a:extLst>
          </p:cNvPr>
          <p:cNvSpPr>
            <a:spLocks noGrp="1" noChangeArrowheads="1"/>
          </p:cNvSpPr>
          <p:nvPr>
            <p:ph type="title"/>
          </p:nvPr>
        </p:nvSpPr>
        <p:spPr>
          <a:xfrm>
            <a:off x="1258888" y="0"/>
            <a:ext cx="5473700" cy="1177925"/>
          </a:xfrm>
        </p:spPr>
        <p:txBody>
          <a:bodyPr/>
          <a:lstStyle/>
          <a:p>
            <a:r>
              <a:rPr lang="en-US" altLang="zh-TW" sz="1600" b="1">
                <a:solidFill>
                  <a:schemeClr val="tx2"/>
                </a:solidFill>
                <a:latin typeface="Aptos" panose="020B0004020202020204" pitchFamily="34" charset="0"/>
                <a:ea typeface="PMingLiU" panose="02020500000000000000" pitchFamily="18" charset="-120"/>
              </a:rPr>
              <a:t>                                               Data integrity tests</a:t>
            </a:r>
            <a:br>
              <a:rPr lang="en-GB" altLang="zh-TW" sz="800">
                <a:solidFill>
                  <a:schemeClr val="tx2"/>
                </a:solidFill>
              </a:rPr>
            </a:br>
            <a:br>
              <a:rPr lang="en-GB" altLang="zh-TW" sz="800">
                <a:solidFill>
                  <a:schemeClr val="tx2"/>
                </a:solidFill>
              </a:rPr>
            </a:br>
            <a:r>
              <a:rPr lang="en-GB" altLang="zh-TW" sz="800">
                <a:solidFill>
                  <a:schemeClr val="tx2"/>
                </a:solidFill>
              </a:rPr>
              <a:t>                                              </a:t>
            </a:r>
            <a:r>
              <a:rPr lang="en-US" altLang="zh-TW" sz="1300" b="1">
                <a:solidFill>
                  <a:schemeClr val="tx2"/>
                </a:solidFill>
                <a:latin typeface="Aptos" panose="020B0004020202020204" pitchFamily="34" charset="0"/>
                <a:ea typeface="PMingLiU" panose="02020500000000000000" pitchFamily="18" charset="-120"/>
              </a:rPr>
              <a:t>Testing environment: MySQL Workbench</a:t>
            </a:r>
            <a:br>
              <a:rPr lang="en-GB" altLang="zh-TW" sz="1300">
                <a:solidFill>
                  <a:schemeClr val="tx1"/>
                </a:solidFill>
              </a:rPr>
            </a:br>
            <a:br>
              <a:rPr lang="en-US" altLang="zh-TW" sz="1300">
                <a:solidFill>
                  <a:schemeClr val="tx1"/>
                </a:solidFill>
              </a:rPr>
            </a:br>
            <a:endParaRPr lang="en-GB" altLang="en-US" sz="13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28A4FDD9-7CE9-6C8D-A375-8F3ABFCC5893}"/>
              </a:ext>
            </a:extLst>
          </p:cNvPr>
          <p:cNvSpPr>
            <a:spLocks noGrp="1" noChangeArrowheads="1"/>
          </p:cNvSpPr>
          <p:nvPr>
            <p:ph type="title"/>
          </p:nvPr>
        </p:nvSpPr>
        <p:spPr>
          <a:xfrm>
            <a:off x="838200" y="2205038"/>
            <a:ext cx="6110288" cy="2789237"/>
          </a:xfrm>
        </p:spPr>
        <p:txBody>
          <a:bodyPr/>
          <a:lstStyle/>
          <a:p>
            <a:r>
              <a:rPr lang="en-GB" altLang="en-US">
                <a:solidFill>
                  <a:schemeClr val="tx1"/>
                </a:solidFill>
              </a:rPr>
              <a:t>                   Thank You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49B73EE1-08DA-2E6D-904F-D8C4678113A6}"/>
              </a:ext>
            </a:extLst>
          </p:cNvPr>
          <p:cNvSpPr>
            <a:spLocks noGrp="1"/>
          </p:cNvSpPr>
          <p:nvPr>
            <p:ph idx="1"/>
          </p:nvPr>
        </p:nvSpPr>
        <p:spPr>
          <a:xfrm>
            <a:off x="179388" y="2219325"/>
            <a:ext cx="3851275" cy="2419350"/>
          </a:xfrm>
        </p:spPr>
        <p:txBody>
          <a:bodyPr>
            <a:normAutofit/>
          </a:bodyPr>
          <a:lstStyle/>
          <a:p>
            <a:pPr marL="0" indent="0">
              <a:defRPr/>
            </a:pPr>
            <a:r>
              <a:rPr lang="en-GB" dirty="0"/>
              <a:t>                                </a:t>
            </a:r>
          </a:p>
          <a:p>
            <a:pPr marL="0" indent="0">
              <a:defRPr/>
            </a:pPr>
            <a:r>
              <a:rPr lang="en-GB" dirty="0"/>
              <a:t>Construction of Database</a:t>
            </a:r>
          </a:p>
          <a:p>
            <a:pPr marL="0" indent="0">
              <a:defRPr/>
            </a:pPr>
            <a:r>
              <a:rPr lang="en-GB" dirty="0"/>
              <a:t>                                             </a:t>
            </a:r>
          </a:p>
          <a:p>
            <a:pPr marL="0" indent="0">
              <a:defRPr/>
            </a:pPr>
            <a:r>
              <a:rPr lang="en-GB" dirty="0"/>
              <a:t>                                                                                               Yung yu Wan</a:t>
            </a:r>
          </a:p>
          <a:p>
            <a:pPr>
              <a:defRPr/>
            </a:pPr>
            <a:endParaRPr lang="en-GB" dirty="0"/>
          </a:p>
          <a:p>
            <a:pPr marL="0" indent="0">
              <a:defRPr/>
            </a:pPr>
            <a:endParaRPr lang="en-GB" dirty="0"/>
          </a:p>
        </p:txBody>
      </p:sp>
      <p:pic>
        <p:nvPicPr>
          <p:cNvPr id="7" name="Picture 6" descr="Blue blocks and networks technology background">
            <a:extLst>
              <a:ext uri="{FF2B5EF4-FFF2-40B4-BE49-F238E27FC236}">
                <a16:creationId xmlns:a16="http://schemas.microsoft.com/office/drawing/2014/main" id="{BD5B04B7-2264-C3A7-2610-4EDFF180A58F}"/>
              </a:ext>
            </a:extLst>
          </p:cNvPr>
          <p:cNvPicPr>
            <a:picLocks noChangeAspect="1"/>
          </p:cNvPicPr>
          <p:nvPr/>
        </p:nvPicPr>
        <p:blipFill>
          <a:blip r:embed="rId2"/>
          <a:srcRect l="2055" r="32966" b="-446"/>
          <a:stretch/>
        </p:blipFill>
        <p:spPr>
          <a:xfrm>
            <a:off x="4269854" y="-1"/>
            <a:ext cx="4694634"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6F7BD3E6-372A-D54E-30D9-13003F978D6E}"/>
              </a:ext>
            </a:extLst>
          </p:cNvPr>
          <p:cNvSpPr>
            <a:spLocks noGrp="1" noChangeArrowheads="1"/>
          </p:cNvSpPr>
          <p:nvPr>
            <p:ph type="title"/>
          </p:nvPr>
        </p:nvSpPr>
        <p:spPr>
          <a:xfrm>
            <a:off x="2268538" y="22225"/>
            <a:ext cx="4919662" cy="647700"/>
          </a:xfrm>
        </p:spPr>
        <p:txBody>
          <a:bodyPr/>
          <a:lstStyle/>
          <a:p>
            <a:r>
              <a:rPr lang="en-GB" altLang="en-US" sz="1600"/>
              <a:t>Entity Relationship Diagram</a:t>
            </a:r>
          </a:p>
        </p:txBody>
      </p:sp>
      <p:pic>
        <p:nvPicPr>
          <p:cNvPr id="8195" name="Picture 5">
            <a:extLst>
              <a:ext uri="{FF2B5EF4-FFF2-40B4-BE49-F238E27FC236}">
                <a16:creationId xmlns:a16="http://schemas.microsoft.com/office/drawing/2014/main" id="{D308CAC9-DBF8-2B94-CBAC-FCEABDE0AA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850" y="620713"/>
            <a:ext cx="8640763" cy="532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a:extLst>
              <a:ext uri="{FF2B5EF4-FFF2-40B4-BE49-F238E27FC236}">
                <a16:creationId xmlns:a16="http://schemas.microsoft.com/office/drawing/2014/main" id="{75BA31B2-2A33-8D94-91EF-45DD1CD8772F}"/>
              </a:ext>
            </a:extLst>
          </p:cNvPr>
          <p:cNvGraphicFramePr>
            <a:graphicFrameLocks noGrp="1"/>
          </p:cNvGraphicFramePr>
          <p:nvPr>
            <p:ph idx="1"/>
          </p:nvPr>
        </p:nvGraphicFramePr>
        <p:xfrm>
          <a:off x="1692275" y="701675"/>
          <a:ext cx="7275513" cy="5861054"/>
        </p:xfrm>
        <a:graphic>
          <a:graphicData uri="http://schemas.openxmlformats.org/drawingml/2006/table">
            <a:tbl>
              <a:tblPr/>
              <a:tblGrid>
                <a:gridCol w="1925410">
                  <a:extLst>
                    <a:ext uri="{9D8B030D-6E8A-4147-A177-3AD203B41FA5}">
                      <a16:colId xmlns:a16="http://schemas.microsoft.com/office/drawing/2014/main" val="20000"/>
                    </a:ext>
                  </a:extLst>
                </a:gridCol>
                <a:gridCol w="1566595">
                  <a:extLst>
                    <a:ext uri="{9D8B030D-6E8A-4147-A177-3AD203B41FA5}">
                      <a16:colId xmlns:a16="http://schemas.microsoft.com/office/drawing/2014/main" val="20001"/>
                    </a:ext>
                  </a:extLst>
                </a:gridCol>
                <a:gridCol w="639126">
                  <a:extLst>
                    <a:ext uri="{9D8B030D-6E8A-4147-A177-3AD203B41FA5}">
                      <a16:colId xmlns:a16="http://schemas.microsoft.com/office/drawing/2014/main" val="20002"/>
                    </a:ext>
                  </a:extLst>
                </a:gridCol>
                <a:gridCol w="1206181">
                  <a:extLst>
                    <a:ext uri="{9D8B030D-6E8A-4147-A177-3AD203B41FA5}">
                      <a16:colId xmlns:a16="http://schemas.microsoft.com/office/drawing/2014/main" val="20003"/>
                    </a:ext>
                  </a:extLst>
                </a:gridCol>
                <a:gridCol w="639126">
                  <a:extLst>
                    <a:ext uri="{9D8B030D-6E8A-4147-A177-3AD203B41FA5}">
                      <a16:colId xmlns:a16="http://schemas.microsoft.com/office/drawing/2014/main" val="20004"/>
                    </a:ext>
                  </a:extLst>
                </a:gridCol>
                <a:gridCol w="659949">
                  <a:extLst>
                    <a:ext uri="{9D8B030D-6E8A-4147-A177-3AD203B41FA5}">
                      <a16:colId xmlns:a16="http://schemas.microsoft.com/office/drawing/2014/main" val="20005"/>
                    </a:ext>
                  </a:extLst>
                </a:gridCol>
                <a:gridCol w="639126">
                  <a:extLst>
                    <a:ext uri="{9D8B030D-6E8A-4147-A177-3AD203B41FA5}">
                      <a16:colId xmlns:a16="http://schemas.microsoft.com/office/drawing/2014/main" val="20006"/>
                    </a:ext>
                  </a:extLst>
                </a:gridCol>
              </a:tblGrid>
              <a:tr h="392207">
                <a:tc>
                  <a:txBody>
                    <a:bodyPr/>
                    <a:lstStyle/>
                    <a:p>
                      <a:r>
                        <a:rPr lang="en-GB" sz="800" b="1" dirty="0"/>
                        <a:t>Table Name</a:t>
                      </a:r>
                      <a:endParaRPr lang="en-GB" sz="800" dirty="0"/>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b="1"/>
                        <a:t>Primary Key</a:t>
                      </a:r>
                      <a:endParaRPr lang="en-GB" sz="800"/>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b="1"/>
                        <a:t>Test Require</a:t>
                      </a:r>
                      <a:endParaRPr lang="en-GB" sz="800"/>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b="1"/>
                        <a:t>Foreign Key</a:t>
                      </a:r>
                      <a:endParaRPr lang="en-GB" sz="800"/>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b="1"/>
                        <a:t>Test Require</a:t>
                      </a:r>
                      <a:endParaRPr lang="en-GB" sz="800"/>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b="1"/>
                        <a:t>Non-Nullable</a:t>
                      </a:r>
                      <a:endParaRPr lang="en-GB" sz="800"/>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b="1" dirty="0"/>
                        <a:t>Test Require</a:t>
                      </a:r>
                      <a:endParaRPr lang="en-GB" sz="800" dirty="0"/>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392207">
                <a:tc>
                  <a:txBody>
                    <a:bodyPr/>
                    <a:lstStyle/>
                    <a:p>
                      <a:r>
                        <a:rPr lang="en-GB" sz="800"/>
                        <a:t>ResearchGroups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ResearchGroupID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92207">
                <a:tc>
                  <a:txBody>
                    <a:bodyPr/>
                    <a:lstStyle/>
                    <a:p>
                      <a:r>
                        <a:rPr lang="en-GB" sz="800"/>
                        <a:t>Lecturers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LecturerID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ResearchGroupID</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92207">
                <a:tc>
                  <a:txBody>
                    <a:bodyPr/>
                    <a:lstStyle/>
                    <a:p>
                      <a:r>
                        <a:rPr lang="en-GB" sz="800"/>
                        <a:t>Students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StudentID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LecturerID</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230914">
                <a:tc>
                  <a:txBody>
                    <a:bodyPr/>
                    <a:lstStyle/>
                    <a:p>
                      <a:r>
                        <a:rPr lang="en-GB" sz="800" dirty="0" err="1"/>
                        <a:t>NonAcademic</a:t>
                      </a:r>
                      <a:r>
                        <a:rPr lang="en-GB" sz="800" dirty="0"/>
                        <a:t> Staff</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Staff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230914">
                <a:tc>
                  <a:txBody>
                    <a:bodyPr/>
                    <a:lstStyle/>
                    <a:p>
                      <a:r>
                        <a:rPr lang="en-GB" sz="800"/>
                        <a:t>Courses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CourseCode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230914">
                <a:tc>
                  <a:txBody>
                    <a:bodyPr/>
                    <a:lstStyle/>
                    <a:p>
                      <a:r>
                        <a:rPr lang="en-GB" sz="800"/>
                        <a:t>Departments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DepartmentName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230914">
                <a:tc>
                  <a:txBody>
                    <a:bodyPr/>
                    <a:lstStyle/>
                    <a:p>
                      <a:r>
                        <a:rPr lang="en-GB" sz="800"/>
                        <a:t>Programs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ProgramName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230914">
                <a:tc>
                  <a:txBody>
                    <a:bodyPr/>
                    <a:lstStyle/>
                    <a:p>
                      <a:r>
                        <a:rPr lang="en-GB" sz="800"/>
                        <a:t>ResearchProjects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ProjectTitle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92207">
                <a:tc>
                  <a:txBody>
                    <a:bodyPr/>
                    <a:lstStyle/>
                    <a:p>
                      <a:r>
                        <a:rPr lang="en-GB" sz="800"/>
                        <a:t>Enrollments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Enrolment 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StudentID, CourseCode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9"/>
                  </a:ext>
                </a:extLst>
              </a:tr>
              <a:tr h="392207">
                <a:tc>
                  <a:txBody>
                    <a:bodyPr/>
                    <a:lstStyle/>
                    <a:p>
                      <a:r>
                        <a:rPr lang="en-GB" sz="800"/>
                        <a:t>Advisors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Advisor 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StudentID, LecturerID</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92207">
                <a:tc>
                  <a:txBody>
                    <a:bodyPr/>
                    <a:lstStyle/>
                    <a:p>
                      <a:r>
                        <a:rPr lang="en-GB" sz="800"/>
                        <a:t>TeachingAssignments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Assignment 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LecturerID, CourseCode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1"/>
                  </a:ext>
                </a:extLst>
              </a:tr>
              <a:tr h="392207">
                <a:tc>
                  <a:txBody>
                    <a:bodyPr/>
                    <a:lstStyle/>
                    <a:p>
                      <a:r>
                        <a:rPr lang="en-GB" sz="800"/>
                        <a:t>ResearchSupervision</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SupervisionID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LecturerID, ProjectTitle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2"/>
                  </a:ext>
                </a:extLst>
              </a:tr>
              <a:tr h="392207">
                <a:tc>
                  <a:txBody>
                    <a:bodyPr/>
                    <a:lstStyle/>
                    <a:p>
                      <a:r>
                        <a:rPr lang="en-GB" sz="800"/>
                        <a:t>DepartmentStaff</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DepartmentStaffID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DepartmentName, LecturerID</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3"/>
                  </a:ext>
                </a:extLst>
              </a:tr>
              <a:tr h="392207">
                <a:tc>
                  <a:txBody>
                    <a:bodyPr/>
                    <a:lstStyle/>
                    <a:p>
                      <a:r>
                        <a:rPr lang="en-GB" sz="800"/>
                        <a:t>Committees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CommitteeID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LecturerID</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4"/>
                  </a:ext>
                </a:extLst>
              </a:tr>
              <a:tr h="392207">
                <a:tc>
                  <a:txBody>
                    <a:bodyPr/>
                    <a:lstStyle/>
                    <a:p>
                      <a:r>
                        <a:rPr lang="en-GB" sz="800"/>
                        <a:t>StudentOrganisations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OrganisationID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5"/>
                  </a:ext>
                </a:extLst>
              </a:tr>
              <a:tr h="392207">
                <a:tc>
                  <a:txBody>
                    <a:bodyPr/>
                    <a:lstStyle/>
                    <a:p>
                      <a:r>
                        <a:rPr lang="en-GB" sz="800"/>
                        <a:t>StudentOrganisationMemberships</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MembershipID - Auto Increment</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FALSE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StudentID, OrganisationID</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TRUE</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800" dirty="0"/>
                        <a:t>N/A</a:t>
                      </a:r>
                    </a:p>
                  </a:txBody>
                  <a:tcPr marL="23951" marR="23951" marT="11977" marB="1197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6"/>
                  </a:ext>
                </a:extLst>
              </a:tr>
            </a:tbl>
          </a:graphicData>
        </a:graphic>
      </p:graphicFrame>
      <p:sp>
        <p:nvSpPr>
          <p:cNvPr id="10388" name="Title 1">
            <a:extLst>
              <a:ext uri="{FF2B5EF4-FFF2-40B4-BE49-F238E27FC236}">
                <a16:creationId xmlns:a16="http://schemas.microsoft.com/office/drawing/2014/main" id="{244EE989-E40F-7C79-8A7B-DF62A7216F00}"/>
              </a:ext>
            </a:extLst>
          </p:cNvPr>
          <p:cNvSpPr>
            <a:spLocks noGrp="1" noChangeArrowheads="1"/>
          </p:cNvSpPr>
          <p:nvPr>
            <p:ph type="title"/>
          </p:nvPr>
        </p:nvSpPr>
        <p:spPr>
          <a:xfrm>
            <a:off x="1908175" y="115888"/>
            <a:ext cx="4032250" cy="576262"/>
          </a:xfrm>
        </p:spPr>
        <p:txBody>
          <a:bodyPr/>
          <a:lstStyle/>
          <a:p>
            <a:r>
              <a:rPr lang="en-GB" altLang="en-US" sz="1600"/>
              <a:t>Construction of Database-Create Table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8162D416-6AB4-9AB1-8EE5-390E86A12D1E}"/>
              </a:ext>
            </a:extLst>
          </p:cNvPr>
          <p:cNvSpPr>
            <a:spLocks noGrp="1" noChangeArrowheads="1"/>
          </p:cNvSpPr>
          <p:nvPr>
            <p:ph type="title"/>
          </p:nvPr>
        </p:nvSpPr>
        <p:spPr>
          <a:xfrm>
            <a:off x="1908175" y="381000"/>
            <a:ext cx="5543550" cy="455613"/>
          </a:xfrm>
        </p:spPr>
        <p:txBody>
          <a:bodyPr/>
          <a:lstStyle/>
          <a:p>
            <a:pPr algn="ctr"/>
            <a:r>
              <a:rPr lang="en-GB" altLang="en-US" sz="1600">
                <a:cs typeface="ADLaM Display" panose="02010000000000000000" pitchFamily="2" charset="77"/>
              </a:rPr>
              <a:t>Construction of Database- Create Table</a:t>
            </a:r>
            <a:endParaRPr lang="en-GB" altLang="en-US" sz="1600"/>
          </a:p>
        </p:txBody>
      </p:sp>
      <p:pic>
        <p:nvPicPr>
          <p:cNvPr id="12291" name="Content Placeholder 3">
            <a:extLst>
              <a:ext uri="{FF2B5EF4-FFF2-40B4-BE49-F238E27FC236}">
                <a16:creationId xmlns:a16="http://schemas.microsoft.com/office/drawing/2014/main" id="{4D35A6C7-EC57-9493-BE94-01EC1467CE2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l="19073" t="15372" r="6123"/>
          <a:stretch>
            <a:fillRect/>
          </a:stretch>
        </p:blipFill>
        <p:spPr>
          <a:xfrm>
            <a:off x="539750" y="1052513"/>
            <a:ext cx="4768850" cy="4953000"/>
          </a:xfrm>
        </p:spPr>
      </p:pic>
      <p:sp>
        <p:nvSpPr>
          <p:cNvPr id="2" name="Rectangle 1">
            <a:extLst>
              <a:ext uri="{FF2B5EF4-FFF2-40B4-BE49-F238E27FC236}">
                <a16:creationId xmlns:a16="http://schemas.microsoft.com/office/drawing/2014/main" id="{BCD405BA-67E0-E890-3E9C-5484F2F9C087}"/>
              </a:ext>
            </a:extLst>
          </p:cNvPr>
          <p:cNvSpPr/>
          <p:nvPr/>
        </p:nvSpPr>
        <p:spPr>
          <a:xfrm>
            <a:off x="5200650" y="1196975"/>
            <a:ext cx="3352800" cy="844550"/>
          </a:xfrm>
          <a:prstGeom prst="rect">
            <a:avLst/>
          </a:prstGeom>
          <a:solidFill>
            <a:schemeClr val="accent1">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just">
              <a:defRPr/>
            </a:pPr>
            <a:r>
              <a:rPr lang="en-US" sz="1100" dirty="0">
                <a:solidFill>
                  <a:schemeClr val="tx1"/>
                </a:solidFill>
              </a:rPr>
              <a:t>Each table should have a primary key to uniquely identify each record.</a:t>
            </a:r>
          </a:p>
          <a:p>
            <a:pPr algn="just">
              <a:defRPr/>
            </a:pPr>
            <a:r>
              <a:rPr lang="en-US" sz="1100" dirty="0">
                <a:solidFill>
                  <a:schemeClr val="tx1"/>
                </a:solidFill>
              </a:rPr>
              <a:t>e.g., student ID in the student table  </a:t>
            </a:r>
          </a:p>
          <a:p>
            <a:pPr algn="just">
              <a:defRPr/>
            </a:pPr>
            <a:r>
              <a:rPr lang="en-US" sz="1100" dirty="0">
                <a:solidFill>
                  <a:schemeClr val="tx1"/>
                </a:solidFill>
              </a:rPr>
              <a:t>e.g., lecturer ID in the lecturer's table</a:t>
            </a:r>
            <a:endParaRPr lang="en-GB" sz="1100" dirty="0">
              <a:solidFill>
                <a:schemeClr val="tx1"/>
              </a:solidFill>
            </a:endParaRPr>
          </a:p>
        </p:txBody>
      </p:sp>
      <p:sp>
        <p:nvSpPr>
          <p:cNvPr id="3" name="Rectangle 2">
            <a:extLst>
              <a:ext uri="{FF2B5EF4-FFF2-40B4-BE49-F238E27FC236}">
                <a16:creationId xmlns:a16="http://schemas.microsoft.com/office/drawing/2014/main" id="{AE0A67B4-5F70-9483-345E-2583A296245A}"/>
              </a:ext>
            </a:extLst>
          </p:cNvPr>
          <p:cNvSpPr/>
          <p:nvPr/>
        </p:nvSpPr>
        <p:spPr>
          <a:xfrm>
            <a:off x="5200650" y="2492375"/>
            <a:ext cx="3352800" cy="1296988"/>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just">
              <a:defRPr/>
            </a:pPr>
            <a:r>
              <a:rPr lang="en-US" sz="1000" b="1" dirty="0">
                <a:solidFill>
                  <a:srgbClr val="002060"/>
                </a:solidFill>
              </a:rPr>
              <a:t>Foreign keys </a:t>
            </a:r>
            <a:r>
              <a:rPr lang="en-US" sz="1000" dirty="0">
                <a:solidFill>
                  <a:schemeClr val="tx1"/>
                </a:solidFill>
              </a:rPr>
              <a:t>establish relationships between tables and enforce referential integrity </a:t>
            </a:r>
          </a:p>
          <a:p>
            <a:pPr algn="just">
              <a:defRPr/>
            </a:pPr>
            <a:endParaRPr lang="en-US" sz="1000" dirty="0">
              <a:solidFill>
                <a:schemeClr val="tx1"/>
              </a:solidFill>
            </a:endParaRPr>
          </a:p>
          <a:p>
            <a:pPr algn="just">
              <a:defRPr/>
            </a:pPr>
            <a:r>
              <a:rPr lang="en-US" sz="1000" dirty="0">
                <a:solidFill>
                  <a:schemeClr val="tx1"/>
                </a:solidFill>
              </a:rPr>
              <a:t>e.g., Faculty Advisor ID in the student's table </a:t>
            </a:r>
          </a:p>
          <a:p>
            <a:pPr algn="just">
              <a:defRPr/>
            </a:pPr>
            <a:r>
              <a:rPr lang="en-US" sz="1000" dirty="0">
                <a:solidFill>
                  <a:schemeClr val="tx1"/>
                </a:solidFill>
              </a:rPr>
              <a:t>e.g., "research Group ID"" in the lecturers table,</a:t>
            </a:r>
          </a:p>
          <a:p>
            <a:pPr algn="just">
              <a:defRPr/>
            </a:pPr>
            <a:endParaRPr lang="en-US" sz="1000" dirty="0">
              <a:solidFill>
                <a:schemeClr val="tx1"/>
              </a:solidFill>
            </a:endParaRPr>
          </a:p>
          <a:p>
            <a:pPr marL="171450" indent="-171450" algn="just">
              <a:buFont typeface="Wingdings" panose="05000000000000000000" pitchFamily="2" charset="2"/>
              <a:buChar char="à"/>
              <a:defRPr/>
            </a:pPr>
            <a:r>
              <a:rPr lang="en-US" sz="1000" dirty="0">
                <a:solidFill>
                  <a:schemeClr val="tx1"/>
                </a:solidFill>
              </a:rPr>
              <a:t>ensure each student is linked to a valid faculty advisor and each lecturer to a valid research group...</a:t>
            </a:r>
          </a:p>
        </p:txBody>
      </p:sp>
      <p:sp>
        <p:nvSpPr>
          <p:cNvPr id="4" name="Rectangle 3">
            <a:extLst>
              <a:ext uri="{FF2B5EF4-FFF2-40B4-BE49-F238E27FC236}">
                <a16:creationId xmlns:a16="http://schemas.microsoft.com/office/drawing/2014/main" id="{7FAE4215-5F32-2056-8719-6751B5443362}"/>
              </a:ext>
            </a:extLst>
          </p:cNvPr>
          <p:cNvSpPr/>
          <p:nvPr/>
        </p:nvSpPr>
        <p:spPr>
          <a:xfrm>
            <a:off x="5200650" y="4456113"/>
            <a:ext cx="3352800" cy="71913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a:lstStyle/>
          <a:p>
            <a:pPr algn="just">
              <a:defRPr/>
            </a:pPr>
            <a:r>
              <a:rPr lang="en-US" sz="1000" dirty="0">
                <a:solidFill>
                  <a:schemeClr val="tx1"/>
                </a:solidFill>
              </a:rPr>
              <a:t>Choose appropriate data types for each column ensures efficient storage and retrieval</a:t>
            </a:r>
          </a:p>
          <a:p>
            <a:pPr algn="just">
              <a:defRPr/>
            </a:pPr>
            <a:r>
              <a:rPr lang="en-US" sz="1000" dirty="0">
                <a:solidFill>
                  <a:schemeClr val="tx1"/>
                </a:solidFill>
              </a:rPr>
              <a:t>e.g., using VARCHAR for text field </a:t>
            </a:r>
          </a:p>
          <a:p>
            <a:pPr algn="just">
              <a:defRPr/>
            </a:pPr>
            <a:r>
              <a:rPr lang="en-US" sz="1000" dirty="0">
                <a:solidFill>
                  <a:schemeClr val="tx1"/>
                </a:solidFill>
              </a:rPr>
              <a:t>e.g., INT for numeric fields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8D43F07C-5982-D80C-B244-C4143D7FB6B2}"/>
              </a:ext>
            </a:extLst>
          </p:cNvPr>
          <p:cNvSpPr>
            <a:spLocks noGrp="1" noChangeArrowheads="1"/>
          </p:cNvSpPr>
          <p:nvPr>
            <p:ph type="title"/>
          </p:nvPr>
        </p:nvSpPr>
        <p:spPr>
          <a:xfrm>
            <a:off x="2051050" y="260350"/>
            <a:ext cx="4249738" cy="514350"/>
          </a:xfrm>
        </p:spPr>
        <p:txBody>
          <a:bodyPr/>
          <a:lstStyle/>
          <a:p>
            <a:pPr algn="ctr"/>
            <a:r>
              <a:rPr lang="en-GB" altLang="en-US" sz="1600"/>
              <a:t>SQL script -Create Relationships</a:t>
            </a:r>
          </a:p>
        </p:txBody>
      </p:sp>
      <p:pic>
        <p:nvPicPr>
          <p:cNvPr id="14339" name="Content Placeholder 4">
            <a:extLst>
              <a:ext uri="{FF2B5EF4-FFF2-40B4-BE49-F238E27FC236}">
                <a16:creationId xmlns:a16="http://schemas.microsoft.com/office/drawing/2014/main" id="{94F1317E-864D-A5EF-E375-78BED494480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539750" y="774700"/>
            <a:ext cx="6196013" cy="4953000"/>
          </a:xfrm>
        </p:spPr>
      </p:pic>
      <p:sp>
        <p:nvSpPr>
          <p:cNvPr id="2" name="Rectangle 1">
            <a:extLst>
              <a:ext uri="{FF2B5EF4-FFF2-40B4-BE49-F238E27FC236}">
                <a16:creationId xmlns:a16="http://schemas.microsoft.com/office/drawing/2014/main" id="{60079B2A-5F6C-D9B1-2CCA-29EA4A976002}"/>
              </a:ext>
            </a:extLst>
          </p:cNvPr>
          <p:cNvSpPr/>
          <p:nvPr/>
        </p:nvSpPr>
        <p:spPr>
          <a:xfrm>
            <a:off x="4932363" y="3030538"/>
            <a:ext cx="3886200" cy="357663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just">
              <a:defRPr/>
            </a:pPr>
            <a:r>
              <a:rPr lang="en-US" sz="1200" dirty="0">
                <a:solidFill>
                  <a:schemeClr val="tx1"/>
                </a:solidFill>
              </a:rPr>
              <a:t>Establishes relationships between various entities in the university database. ensuring that lecturers are properly linked to research projects, departments, and committees. These relationships maintain data integrity and facilitate efficient data retrieval</a:t>
            </a:r>
          </a:p>
          <a:p>
            <a:pPr algn="just">
              <a:defRPr/>
            </a:pPr>
            <a:endParaRPr lang="en-US" sz="1200" dirty="0">
              <a:solidFill>
                <a:schemeClr val="tx1"/>
              </a:solidFill>
            </a:endParaRPr>
          </a:p>
          <a:p>
            <a:pPr algn="just">
              <a:defRPr/>
            </a:pPr>
            <a:r>
              <a:rPr lang="en-US" sz="1200" dirty="0">
                <a:solidFill>
                  <a:schemeClr val="tx1"/>
                </a:solidFill>
                <a:sym typeface="Wingdings" panose="05000000000000000000" pitchFamily="2" charset="2"/>
              </a:rPr>
              <a:t></a:t>
            </a:r>
            <a:r>
              <a:rPr lang="en-US" sz="1200" dirty="0">
                <a:solidFill>
                  <a:schemeClr val="tx1"/>
                </a:solidFill>
              </a:rPr>
              <a:t>The Enrollments table handles the many-to-many relationship between students and courses, linking each student to the courses they are enrolled in. </a:t>
            </a:r>
          </a:p>
          <a:p>
            <a:pPr algn="just">
              <a:defRPr/>
            </a:pPr>
            <a:r>
              <a:rPr lang="en-US" sz="1200" dirty="0">
                <a:solidFill>
                  <a:schemeClr val="tx1"/>
                </a:solidFill>
                <a:sym typeface="Wingdings" panose="05000000000000000000" pitchFamily="2" charset="2"/>
              </a:rPr>
              <a:t></a:t>
            </a:r>
            <a:r>
              <a:rPr lang="en-US" sz="1200" dirty="0">
                <a:solidFill>
                  <a:schemeClr val="tx1"/>
                </a:solidFill>
              </a:rPr>
              <a:t>The Advisors table manages the one-to-one relationship between students and their faculty advisors. </a:t>
            </a:r>
          </a:p>
          <a:p>
            <a:pPr algn="just">
              <a:defRPr/>
            </a:pPr>
            <a:r>
              <a:rPr lang="en-US" sz="1200" dirty="0">
                <a:solidFill>
                  <a:schemeClr val="tx1"/>
                </a:solidFill>
                <a:sym typeface="Wingdings" panose="05000000000000000000" pitchFamily="2" charset="2"/>
              </a:rPr>
              <a:t></a:t>
            </a:r>
            <a:r>
              <a:rPr lang="en-US" sz="1200" dirty="0">
                <a:solidFill>
                  <a:schemeClr val="tx1"/>
                </a:solidFill>
              </a:rPr>
              <a:t>The Teaching Assignments table addresses the many-to-many relationship between lecturers and the courses they teach. </a:t>
            </a:r>
          </a:p>
          <a:p>
            <a:pPr algn="just">
              <a:defRPr/>
            </a:pPr>
            <a:endParaRPr lang="en-US" sz="1200" dirty="0">
              <a:solidFill>
                <a:schemeClr val="tx1"/>
              </a:solidFill>
            </a:endParaRPr>
          </a:p>
          <a:p>
            <a:pPr algn="just">
              <a:defRPr/>
            </a:pPr>
            <a:r>
              <a:rPr lang="en-US" sz="1200" dirty="0">
                <a:solidFill>
                  <a:schemeClr val="tx1"/>
                </a:solidFill>
              </a:rPr>
              <a:t>-</a:t>
            </a:r>
            <a:r>
              <a:rPr lang="en-US" sz="1200" dirty="0">
                <a:solidFill>
                  <a:schemeClr val="tx1"/>
                </a:solidFill>
                <a:sym typeface="Wingdings" panose="05000000000000000000" pitchFamily="2" charset="2"/>
              </a:rPr>
              <a:t> </a:t>
            </a:r>
            <a:r>
              <a:rPr lang="en-US" sz="1200" dirty="0">
                <a:solidFill>
                  <a:schemeClr val="tx1"/>
                </a:solidFill>
              </a:rPr>
              <a:t>Other tables like Research Supervision, Department Staff, and Committees handle one-to-many relationships, </a:t>
            </a:r>
            <a:endParaRPr lang="en-GB" sz="1200" dirty="0">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6C36CEC4-AA2D-C212-C91B-D8B35CBF2FA0}"/>
              </a:ext>
            </a:extLst>
          </p:cNvPr>
          <p:cNvSpPr>
            <a:spLocks noGrp="1" noChangeArrowheads="1"/>
          </p:cNvSpPr>
          <p:nvPr>
            <p:ph type="title" idx="4294967295"/>
          </p:nvPr>
        </p:nvSpPr>
        <p:spPr>
          <a:xfrm>
            <a:off x="2117725" y="28575"/>
            <a:ext cx="3894138" cy="520700"/>
          </a:xfrm>
        </p:spPr>
        <p:txBody>
          <a:bodyPr lIns="68580" tIns="34290" rIns="68580" bIns="34290" anchor="t"/>
          <a:lstStyle/>
          <a:p>
            <a:pPr algn="ctr"/>
            <a:r>
              <a:rPr lang="en-US" altLang="en-US" sz="1600"/>
              <a:t>SQL scripts-Insert data</a:t>
            </a:r>
          </a:p>
        </p:txBody>
      </p:sp>
      <p:sp>
        <p:nvSpPr>
          <p:cNvPr id="16387" name="Rectangle 5">
            <a:extLst>
              <a:ext uri="{FF2B5EF4-FFF2-40B4-BE49-F238E27FC236}">
                <a16:creationId xmlns:a16="http://schemas.microsoft.com/office/drawing/2014/main" id="{B5DADCD9-66AD-B1D7-1BA5-BB5E690D0C31}"/>
              </a:ext>
            </a:extLst>
          </p:cNvPr>
          <p:cNvSpPr>
            <a:spLocks noChangeArrowheads="1"/>
          </p:cNvSpPr>
          <p:nvPr/>
        </p:nvSpPr>
        <p:spPr bwMode="auto">
          <a:xfrm>
            <a:off x="0" y="684213"/>
            <a:ext cx="14581188"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80" tIns="34290" rIns="68580" bIns="34290" anchor="ctr">
            <a:spAutoFit/>
          </a:bodyPr>
          <a:lstStyle>
            <a:lvl1pPr>
              <a:spcBef>
                <a:spcPct val="20000"/>
              </a:spcBef>
              <a:defRPr>
                <a:solidFill>
                  <a:schemeClr val="tx1"/>
                </a:solidFill>
                <a:latin typeface="Arial" panose="020B0604020202020204" pitchFamily="34" charset="0"/>
                <a:ea typeface="MS PGothic" panose="020B0600070205080204" pitchFamily="34" charset="-128"/>
              </a:defRPr>
            </a:lvl1pPr>
            <a:lvl2pPr marL="742950" indent="-285750">
              <a:spcBef>
                <a:spcPct val="20000"/>
              </a:spcBef>
              <a:defRPr sz="1600">
                <a:solidFill>
                  <a:schemeClr val="tx1"/>
                </a:solidFill>
                <a:latin typeface="Arial" panose="020B0604020202020204" pitchFamily="34" charset="0"/>
                <a:ea typeface="MS PGothic" panose="020B0600070205080204" pitchFamily="34" charset="-128"/>
              </a:defRPr>
            </a:lvl2pPr>
            <a:lvl3pPr marL="1143000" indent="-228600">
              <a:spcBef>
                <a:spcPct val="20000"/>
              </a:spcBef>
              <a:defRPr sz="1400">
                <a:solidFill>
                  <a:schemeClr val="tx1"/>
                </a:solidFill>
                <a:latin typeface="Arial" panose="020B0604020202020204" pitchFamily="34" charset="0"/>
                <a:ea typeface="MS PGothic" panose="020B0600070205080204" pitchFamily="34" charset="-128"/>
              </a:defRPr>
            </a:lvl3pPr>
            <a:lvl4pPr marL="1600200" indent="-228600">
              <a:spcBef>
                <a:spcPct val="2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20000"/>
              </a:spcBef>
              <a:defRPr sz="1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defRPr sz="1000">
                <a:solidFill>
                  <a:schemeClr val="tx1"/>
                </a:solidFill>
                <a:latin typeface="Arial" panose="020B0604020202020204" pitchFamily="34" charset="0"/>
                <a:ea typeface="MS PGothic" panose="020B0600070205080204" pitchFamily="34" charset="-128"/>
              </a:defRPr>
            </a:lvl9pPr>
          </a:lstStyle>
          <a:p>
            <a:pPr>
              <a:spcBef>
                <a:spcPct val="0"/>
              </a:spcBef>
            </a:pPr>
            <a:endParaRPr lang="en-GB" altLang="en-US" sz="1800"/>
          </a:p>
        </p:txBody>
      </p:sp>
      <p:pic>
        <p:nvPicPr>
          <p:cNvPr id="16388" name="Picture 5">
            <a:extLst>
              <a:ext uri="{FF2B5EF4-FFF2-40B4-BE49-F238E27FC236}">
                <a16:creationId xmlns:a16="http://schemas.microsoft.com/office/drawing/2014/main" id="{0D31CECD-3A59-47C7-BA39-3AE22E710E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14461"/>
          <a:stretch>
            <a:fillRect/>
          </a:stretch>
        </p:blipFill>
        <p:spPr bwMode="auto">
          <a:xfrm>
            <a:off x="539750" y="709613"/>
            <a:ext cx="8280400" cy="531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1D9E5847-A622-835E-03AF-7EFE26BF2ED9}"/>
              </a:ext>
            </a:extLst>
          </p:cNvPr>
          <p:cNvSpPr>
            <a:spLocks noGrp="1" noChangeArrowheads="1"/>
          </p:cNvSpPr>
          <p:nvPr>
            <p:ph type="title"/>
          </p:nvPr>
        </p:nvSpPr>
        <p:spPr>
          <a:xfrm>
            <a:off x="2124075" y="0"/>
            <a:ext cx="4319588" cy="400050"/>
          </a:xfrm>
        </p:spPr>
        <p:txBody>
          <a:bodyPr/>
          <a:lstStyle/>
          <a:p>
            <a:r>
              <a:rPr lang="en-GB" altLang="en-NL" sz="1600"/>
              <a:t>Tables generated in SQL</a:t>
            </a:r>
            <a:endParaRPr lang="en-GB" altLang="en-US" sz="1600"/>
          </a:p>
        </p:txBody>
      </p:sp>
      <p:pic>
        <p:nvPicPr>
          <p:cNvPr id="18435" name="Picture 7">
            <a:extLst>
              <a:ext uri="{FF2B5EF4-FFF2-40B4-BE49-F238E27FC236}">
                <a16:creationId xmlns:a16="http://schemas.microsoft.com/office/drawing/2014/main" id="{7473F127-08E6-FD3F-9A9A-BB9ACF04D4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88" y="730250"/>
            <a:ext cx="4657726" cy="253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2C3E9B89-3891-15CF-3975-27B2ACDB482B}"/>
              </a:ext>
            </a:extLst>
          </p:cNvPr>
          <p:cNvSpPr/>
          <p:nvPr/>
        </p:nvSpPr>
        <p:spPr>
          <a:xfrm>
            <a:off x="0" y="508000"/>
            <a:ext cx="2271713" cy="274638"/>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GB" sz="1200" dirty="0"/>
              <a:t>students</a:t>
            </a:r>
          </a:p>
        </p:txBody>
      </p:sp>
      <p:pic>
        <p:nvPicPr>
          <p:cNvPr id="18437" name="Picture 2">
            <a:extLst>
              <a:ext uri="{FF2B5EF4-FFF2-40B4-BE49-F238E27FC236}">
                <a16:creationId xmlns:a16="http://schemas.microsoft.com/office/drawing/2014/main" id="{B01EAEC9-FF7B-0A63-A123-D647E67137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3800" y="781050"/>
            <a:ext cx="3856038" cy="239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a:extLst>
              <a:ext uri="{FF2B5EF4-FFF2-40B4-BE49-F238E27FC236}">
                <a16:creationId xmlns:a16="http://schemas.microsoft.com/office/drawing/2014/main" id="{D9CB6CFD-A90A-5C9C-62D9-6F09522DF438}"/>
              </a:ext>
            </a:extLst>
          </p:cNvPr>
          <p:cNvSpPr/>
          <p:nvPr/>
        </p:nvSpPr>
        <p:spPr>
          <a:xfrm>
            <a:off x="5580063" y="407988"/>
            <a:ext cx="2157412" cy="373062"/>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GB" sz="1200" dirty="0"/>
              <a:t>Lecturers</a:t>
            </a:r>
          </a:p>
        </p:txBody>
      </p:sp>
      <p:sp>
        <p:nvSpPr>
          <p:cNvPr id="2" name="Rectangle 1">
            <a:extLst>
              <a:ext uri="{FF2B5EF4-FFF2-40B4-BE49-F238E27FC236}">
                <a16:creationId xmlns:a16="http://schemas.microsoft.com/office/drawing/2014/main" id="{503CDE6D-FC52-98BA-4BFC-D752512EC207}"/>
              </a:ext>
            </a:extLst>
          </p:cNvPr>
          <p:cNvSpPr/>
          <p:nvPr/>
        </p:nvSpPr>
        <p:spPr>
          <a:xfrm>
            <a:off x="0" y="3241675"/>
            <a:ext cx="1619250" cy="352425"/>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GB" sz="1200" dirty="0"/>
              <a:t>Research project</a:t>
            </a:r>
          </a:p>
        </p:txBody>
      </p:sp>
      <p:pic>
        <p:nvPicPr>
          <p:cNvPr id="18440" name="Picture 6">
            <a:extLst>
              <a:ext uri="{FF2B5EF4-FFF2-40B4-BE49-F238E27FC236}">
                <a16:creationId xmlns:a16="http://schemas.microsoft.com/office/drawing/2014/main" id="{0B60A3F6-3F15-9C77-E4D7-2C48ECCCDD4B}"/>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a:xfrm>
            <a:off x="3348038" y="6669088"/>
            <a:ext cx="7772400" cy="1876425"/>
          </a:xfrm>
          <a:noFill/>
        </p:spPr>
      </p:pic>
      <p:pic>
        <p:nvPicPr>
          <p:cNvPr id="18441" name="Picture 6">
            <a:extLst>
              <a:ext uri="{FF2B5EF4-FFF2-40B4-BE49-F238E27FC236}">
                <a16:creationId xmlns:a16="http://schemas.microsoft.com/office/drawing/2014/main" id="{B282CD30-8E60-64E2-6208-B12AF35402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13" y="3678238"/>
            <a:ext cx="5519738" cy="264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7C4EA51C-FDC6-C580-0C76-8BAE7582FB0D}"/>
              </a:ext>
            </a:extLst>
          </p:cNvPr>
          <p:cNvSpPr/>
          <p:nvPr/>
        </p:nvSpPr>
        <p:spPr>
          <a:xfrm>
            <a:off x="5895975" y="3411538"/>
            <a:ext cx="2297113" cy="377825"/>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GB" sz="1600" dirty="0">
                <a:solidFill>
                  <a:schemeClr val="tx1"/>
                </a:solidFill>
              </a:rPr>
              <a:t>SQL script </a:t>
            </a:r>
          </a:p>
        </p:txBody>
      </p:sp>
      <p:pic>
        <p:nvPicPr>
          <p:cNvPr id="18443" name="Picture 4">
            <a:extLst>
              <a:ext uri="{FF2B5EF4-FFF2-40B4-BE49-F238E27FC236}">
                <a16:creationId xmlns:a16="http://schemas.microsoft.com/office/drawing/2014/main" id="{675D9732-0100-390A-582E-7F147AF0C4E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95975" y="3873500"/>
            <a:ext cx="2676525" cy="187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Blank Presentation">
  <a:themeElements>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4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48"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2678</TotalTime>
  <Words>2118</Words>
  <Application>Microsoft Macintosh PowerPoint</Application>
  <PresentationFormat>On-screen Show (4:3)</PresentationFormat>
  <Paragraphs>359</Paragraphs>
  <Slides>24</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PMingLiU</vt:lpstr>
      <vt:lpstr>ADLaM Display</vt:lpstr>
      <vt:lpstr>Aptos</vt:lpstr>
      <vt:lpstr>Arial</vt:lpstr>
      <vt:lpstr>Calibri</vt:lpstr>
      <vt:lpstr>Times New Roman</vt:lpstr>
      <vt:lpstr>Wingdings</vt:lpstr>
      <vt:lpstr>Blank Presentation</vt:lpstr>
      <vt:lpstr>Database Connection Assignment</vt:lpstr>
      <vt:lpstr>Roles and Responsibilities </vt:lpstr>
      <vt:lpstr>PowerPoint Presentation</vt:lpstr>
      <vt:lpstr>Entity Relationship Diagram</vt:lpstr>
      <vt:lpstr>Construction of Database-Create Table</vt:lpstr>
      <vt:lpstr>Construction of Database- Create Table</vt:lpstr>
      <vt:lpstr>SQL script -Create Relationships</vt:lpstr>
      <vt:lpstr>SQL scripts-Insert data</vt:lpstr>
      <vt:lpstr>Tables generated in SQL</vt:lpstr>
      <vt:lpstr>Tables generated in SQL </vt:lpstr>
      <vt:lpstr>PowerPoint Presentation</vt:lpstr>
      <vt:lpstr> Query Interface –Python </vt:lpstr>
      <vt:lpstr> Query Interface –Python </vt:lpstr>
      <vt:lpstr> Query Interface –Python </vt:lpstr>
      <vt:lpstr> Query Interface –Python </vt:lpstr>
      <vt:lpstr> Query Interface –Python </vt:lpstr>
      <vt:lpstr>Recording </vt:lpstr>
      <vt:lpstr>PowerPoint Presentation</vt:lpstr>
      <vt:lpstr>Test Plan </vt:lpstr>
      <vt:lpstr>                                               Data integrity tests                                                Testing environment: MySQL Workbench  </vt:lpstr>
      <vt:lpstr>CRUD Operations Test </vt:lpstr>
      <vt:lpstr>Relationship Test: </vt:lpstr>
      <vt:lpstr>                                               Data integrity tests                                                Testing environment: MySQL Workbench  </vt:lpstr>
      <vt:lpstr>                   Thank You </vt:lpstr>
    </vt:vector>
  </TitlesOfParts>
  <Company>Krusty Morris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Krusty Morris</dc:creator>
  <cp:lastModifiedBy>Vega Lopez, Jose Arturo</cp:lastModifiedBy>
  <cp:revision>164</cp:revision>
  <dcterms:created xsi:type="dcterms:W3CDTF">2007-01-16T13:11:17Z</dcterms:created>
  <dcterms:modified xsi:type="dcterms:W3CDTF">2024-10-06T14:24:31Z</dcterms:modified>
</cp:coreProperties>
</file>

<file path=docProps/thumbnail.jpeg>
</file>